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Rajdhani SemiBold"/>
      <p:regular r:id="rId39"/>
      <p:bold r:id="rId40"/>
    </p:embeddedFont>
    <p:embeddedFont>
      <p:font typeface="Open Sans SemiBold"/>
      <p:regular r:id="rId41"/>
      <p:bold r:id="rId42"/>
      <p:italic r:id="rId43"/>
      <p:boldItalic r:id="rId44"/>
    </p:embeddedFont>
    <p:embeddedFont>
      <p:font typeface="Rajdhani Medium"/>
      <p:regular r:id="rId45"/>
      <p:bold r:id="rId46"/>
    </p:embeddedFont>
    <p:embeddedFont>
      <p:font typeface="Rajdhani"/>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jdhaniSemiBold-bold.fntdata"/><Relationship Id="rId42" Type="http://schemas.openxmlformats.org/officeDocument/2006/relationships/font" Target="fonts/OpenSansSemiBold-bold.fntdata"/><Relationship Id="rId41" Type="http://schemas.openxmlformats.org/officeDocument/2006/relationships/font" Target="fonts/OpenSansSemiBold-regular.fntdata"/><Relationship Id="rId44" Type="http://schemas.openxmlformats.org/officeDocument/2006/relationships/font" Target="fonts/OpenSansSemiBold-boldItalic.fntdata"/><Relationship Id="rId43" Type="http://schemas.openxmlformats.org/officeDocument/2006/relationships/font" Target="fonts/OpenSansSemiBold-italic.fntdata"/><Relationship Id="rId46" Type="http://schemas.openxmlformats.org/officeDocument/2006/relationships/font" Target="fonts/RajdhaniMedium-bold.fntdata"/><Relationship Id="rId45" Type="http://schemas.openxmlformats.org/officeDocument/2006/relationships/font" Target="fonts/Rajdhani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jdhani-bold.fntdata"/><Relationship Id="rId47" Type="http://schemas.openxmlformats.org/officeDocument/2006/relationships/font" Target="fonts/Rajdhani-regular.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aleway-regular.fntdata"/><Relationship Id="rId34" Type="http://schemas.openxmlformats.org/officeDocument/2006/relationships/slide" Target="slides/slide29.xml"/><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RajdhaniSemiBold-regular.fntdata"/><Relationship Id="rId38" Type="http://schemas.openxmlformats.org/officeDocument/2006/relationships/font" Target="fonts/Raleway-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76cc46ef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76cc46ef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76cc46ef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76cc46ef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fd08a13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fd08a13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fd08a13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9fd08a13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f559649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f559649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fd08a135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fd08a135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76cc46ef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76cc46ef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fd08a135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fd08a135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fd08a135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fd08a135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76cc46ef9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76cc46ef9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f105b63b0_0_16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f105b63b0_0_161:notes"/>
          <p:cNvSpPr txBox="1"/>
          <p:nvPr>
            <p:ph idx="1" type="body"/>
          </p:nvPr>
        </p:nvSpPr>
        <p:spPr>
          <a:xfrm>
            <a:off x="756000" y="5078520"/>
            <a:ext cx="6047700" cy="48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9f105b63b0_0_161:notes"/>
          <p:cNvSpPr txBox="1"/>
          <p:nvPr>
            <p:ph idx="12" type="sldNum"/>
          </p:nvPr>
        </p:nvSpPr>
        <p:spPr>
          <a:xfrm>
            <a:off x="4278960" y="10157400"/>
            <a:ext cx="3280800" cy="53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fd08a135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fd08a135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fd08a13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fd08a13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9fd08a135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9fd08a135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fd08a135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fd08a135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fd08a135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fd08a135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fd08a135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fd08a135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fd08a13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fd08a13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fd08a135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fd08a135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8f66be1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8f66be1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2adcc7e1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a2adcc7e1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76cc46ef9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76cc46ef9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f105b63b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f105b63b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76cc46ef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76cc46ef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76cc46ef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76cc46ef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f105b63b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f105b63b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76cc46ef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76cc46ef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67003eaa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67003eaa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Academy">
  <p:cSld name="Portada University_1">
    <p:spTree>
      <p:nvGrpSpPr>
        <p:cNvPr id="7" name="Shape 7"/>
        <p:cNvGrpSpPr/>
        <p:nvPr/>
      </p:nvGrpSpPr>
      <p:grpSpPr>
        <a:xfrm>
          <a:off x="0" y="0"/>
          <a:ext cx="0" cy="0"/>
          <a:chOff x="0" y="0"/>
          <a:chExt cx="0" cy="0"/>
        </a:xfrm>
      </p:grpSpPr>
      <p:sp>
        <p:nvSpPr>
          <p:cNvPr id="8" name="Google Shape;8;p2"/>
          <p:cNvSpPr/>
          <p:nvPr/>
        </p:nvSpPr>
        <p:spPr>
          <a:xfrm>
            <a:off x="7463376" y="318264"/>
            <a:ext cx="1128932" cy="878035"/>
          </a:xfrm>
          <a:custGeom>
            <a:rect b="b" l="l" r="r" t="t"/>
            <a:pathLst>
              <a:path extrusionOk="0" h="400929" w="515494">
                <a:moveTo>
                  <a:pt x="485489" y="1109"/>
                </a:moveTo>
                <a:cubicBezTo>
                  <a:pt x="436531" y="3776"/>
                  <a:pt x="339090" y="13682"/>
                  <a:pt x="278892" y="50258"/>
                </a:cubicBezTo>
                <a:cubicBezTo>
                  <a:pt x="274701" y="52830"/>
                  <a:pt x="272415" y="57306"/>
                  <a:pt x="272320" y="61974"/>
                </a:cubicBezTo>
                <a:lnTo>
                  <a:pt x="271558" y="387252"/>
                </a:lnTo>
                <a:cubicBezTo>
                  <a:pt x="271558" y="397539"/>
                  <a:pt x="282797" y="404112"/>
                  <a:pt x="292322" y="399349"/>
                </a:cubicBezTo>
                <a:cubicBezTo>
                  <a:pt x="354235" y="368393"/>
                  <a:pt x="443675" y="360106"/>
                  <a:pt x="487966" y="357820"/>
                </a:cubicBezTo>
                <a:cubicBezTo>
                  <a:pt x="503111" y="357058"/>
                  <a:pt x="514826" y="344961"/>
                  <a:pt x="514826" y="330483"/>
                </a:cubicBezTo>
                <a:lnTo>
                  <a:pt x="515493" y="28446"/>
                </a:lnTo>
                <a:cubicBezTo>
                  <a:pt x="515684" y="12729"/>
                  <a:pt x="501968" y="156"/>
                  <a:pt x="485489" y="1109"/>
                </a:cubicBezTo>
                <a:close/>
                <a:moveTo>
                  <a:pt x="237363" y="50163"/>
                </a:moveTo>
                <a:cubicBezTo>
                  <a:pt x="177356" y="13301"/>
                  <a:pt x="79915" y="2919"/>
                  <a:pt x="30956" y="61"/>
                </a:cubicBezTo>
                <a:cubicBezTo>
                  <a:pt x="14478" y="-987"/>
                  <a:pt x="762" y="11586"/>
                  <a:pt x="667" y="27398"/>
                </a:cubicBezTo>
                <a:lnTo>
                  <a:pt x="0" y="329436"/>
                </a:lnTo>
                <a:cubicBezTo>
                  <a:pt x="0" y="343914"/>
                  <a:pt x="11716" y="356106"/>
                  <a:pt x="26765" y="356868"/>
                </a:cubicBezTo>
                <a:cubicBezTo>
                  <a:pt x="70961" y="359249"/>
                  <a:pt x="160496" y="368012"/>
                  <a:pt x="222218" y="399254"/>
                </a:cubicBezTo>
                <a:cubicBezTo>
                  <a:pt x="231743" y="404016"/>
                  <a:pt x="242983" y="397539"/>
                  <a:pt x="242983" y="387252"/>
                </a:cubicBezTo>
                <a:lnTo>
                  <a:pt x="243840" y="61783"/>
                </a:lnTo>
                <a:cubicBezTo>
                  <a:pt x="243840" y="57116"/>
                  <a:pt x="241459" y="52734"/>
                  <a:pt x="237363" y="50163"/>
                </a:cubicBez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 name="Google Shape;9;p2"/>
          <p:cNvSpPr/>
          <p:nvPr/>
        </p:nvSpPr>
        <p:spPr>
          <a:xfrm>
            <a:off x="-520995" y="-1350765"/>
            <a:ext cx="5449399" cy="7015264"/>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nvGrpSpPr>
          <p:cNvPr id="10" name="Google Shape;10;p2"/>
          <p:cNvGrpSpPr/>
          <p:nvPr/>
        </p:nvGrpSpPr>
        <p:grpSpPr>
          <a:xfrm>
            <a:off x="445593" y="2001297"/>
            <a:ext cx="2196917" cy="517858"/>
            <a:chOff x="363193" y="1700338"/>
            <a:chExt cx="2196917" cy="517858"/>
          </a:xfrm>
        </p:grpSpPr>
        <p:sp>
          <p:nvSpPr>
            <p:cNvPr id="11" name="Google Shape;11;p2"/>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2" name="Google Shape;12;p2"/>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3" name="Google Shape;13;p2"/>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4" name="Google Shape;14;p2"/>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5" name="Google Shape;15;p2"/>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6" name="Google Shape;16;p2"/>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7" name="Google Shape;17;p2"/>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8" name="Google Shape;18;p2"/>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19" name="Google Shape;19;p2"/>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0" name="Google Shape;20;p2"/>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1" name="Google Shape;21;p2"/>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2" name="Google Shape;22;p2"/>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3" name="Google Shape;23;p2"/>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4" name="Google Shape;24;p2"/>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5" name="Google Shape;25;p2"/>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6" name="Google Shape;26;p2"/>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7" name="Google Shape;27;p2"/>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8" name="Google Shape;28;p2"/>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29" name="Google Shape;29;p2"/>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0" name="Google Shape;30;p2"/>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1" name="Google Shape;31;p2"/>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2" name="Google Shape;32;p2"/>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3" name="Google Shape;33;p2"/>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4" name="Google Shape;34;p2"/>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5" name="Google Shape;35;p2"/>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6" name="Google Shape;36;p2"/>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37" name="Google Shape;37;p2"/>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sp>
        <p:nvSpPr>
          <p:cNvPr id="38" name="Google Shape;38;p2"/>
          <p:cNvSpPr txBox="1"/>
          <p:nvPr>
            <p:ph type="title"/>
          </p:nvPr>
        </p:nvSpPr>
        <p:spPr>
          <a:xfrm>
            <a:off x="5167050" y="1753725"/>
            <a:ext cx="3589800" cy="233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33383C"/>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gráfico 2">
  <p:cSld name="Texto y Multimedia_1_1_1_1_2">
    <p:spTree>
      <p:nvGrpSpPr>
        <p:cNvPr id="137" name="Shape 137"/>
        <p:cNvGrpSpPr/>
        <p:nvPr/>
      </p:nvGrpSpPr>
      <p:grpSpPr>
        <a:xfrm>
          <a:off x="0" y="0"/>
          <a:ext cx="0" cy="0"/>
          <a:chOff x="0" y="0"/>
          <a:chExt cx="0" cy="0"/>
        </a:xfrm>
      </p:grpSpPr>
      <p:pic>
        <p:nvPicPr>
          <p:cNvPr id="138" name="Google Shape;138;p11"/>
          <p:cNvPicPr preferRelativeResize="0"/>
          <p:nvPr/>
        </p:nvPicPr>
        <p:blipFill>
          <a:blip r:embed="rId2">
            <a:alphaModFix/>
          </a:blip>
          <a:stretch>
            <a:fillRect/>
          </a:stretch>
        </p:blipFill>
        <p:spPr>
          <a:xfrm>
            <a:off x="0" y="1406"/>
            <a:ext cx="9143999" cy="5140688"/>
          </a:xfrm>
          <a:prstGeom prst="rect">
            <a:avLst/>
          </a:prstGeom>
          <a:noFill/>
          <a:ln>
            <a:noFill/>
          </a:ln>
        </p:spPr>
      </p:pic>
      <p:sp>
        <p:nvSpPr>
          <p:cNvPr id="139" name="Google Shape;139;p11"/>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140" name="Google Shape;140;p11"/>
          <p:cNvSpPr txBox="1"/>
          <p:nvPr>
            <p:ph idx="1" type="subTitle"/>
          </p:nvPr>
        </p:nvSpPr>
        <p:spPr>
          <a:xfrm>
            <a:off x="117700" y="4778625"/>
            <a:ext cx="57072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
        <p:nvSpPr>
          <p:cNvPr id="141" name="Google Shape;141;p11"/>
          <p:cNvSpPr txBox="1"/>
          <p:nvPr>
            <p:ph idx="2" type="body"/>
          </p:nvPr>
        </p:nvSpPr>
        <p:spPr>
          <a:xfrm>
            <a:off x="370450" y="3913650"/>
            <a:ext cx="8422500" cy="684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lvl1pPr indent="-304800" lvl="0" marL="457200" rtl="0" algn="just">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indent="-304800" lvl="1" marL="9144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indent="-304800" lvl="2" marL="13716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indent="-304800" lvl="3" marL="18288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indent="-304800" lvl="4" marL="22860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indent="-304800" lvl="5" marL="27432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indent="-304800" lvl="6" marL="32004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indent="-304800" lvl="7" marL="36576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indent="-304800" lvl="8" marL="41148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CUSTOM_2">
    <p:spTree>
      <p:nvGrpSpPr>
        <p:cNvPr id="142" name="Shape 142"/>
        <p:cNvGrpSpPr/>
        <p:nvPr/>
      </p:nvGrpSpPr>
      <p:grpSpPr>
        <a:xfrm>
          <a:off x="0" y="0"/>
          <a:ext cx="0" cy="0"/>
          <a:chOff x="0" y="0"/>
          <a:chExt cx="0" cy="0"/>
        </a:xfrm>
      </p:grpSpPr>
      <p:pic>
        <p:nvPicPr>
          <p:cNvPr id="143" name="Google Shape;143;p12"/>
          <p:cNvPicPr preferRelativeResize="0"/>
          <p:nvPr/>
        </p:nvPicPr>
        <p:blipFill>
          <a:blip r:embed="rId2">
            <a:alphaModFix/>
          </a:blip>
          <a:stretch>
            <a:fillRect/>
          </a:stretch>
        </p:blipFill>
        <p:spPr>
          <a:xfrm>
            <a:off x="0" y="0"/>
            <a:ext cx="9143997" cy="5139784"/>
          </a:xfrm>
          <a:prstGeom prst="rect">
            <a:avLst/>
          </a:prstGeom>
          <a:noFill/>
          <a:ln>
            <a:noFill/>
          </a:ln>
        </p:spPr>
      </p:pic>
      <p:sp>
        <p:nvSpPr>
          <p:cNvPr id="144" name="Google Shape;144;p12"/>
          <p:cNvSpPr txBox="1"/>
          <p:nvPr>
            <p:ph type="title"/>
          </p:nvPr>
        </p:nvSpPr>
        <p:spPr>
          <a:xfrm>
            <a:off x="4861025" y="988675"/>
            <a:ext cx="3895800" cy="286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6000">
                <a:solidFill>
                  <a:srgbClr val="FFFFFF"/>
                </a:solidFill>
                <a:latin typeface="Rajdhani"/>
                <a:ea typeface="Rajdhani"/>
                <a:cs typeface="Rajdhani"/>
                <a:sym typeface="Rajdhani"/>
              </a:defRPr>
            </a:lvl1pPr>
            <a:lvl2pPr lvl="1" rtl="0">
              <a:spcBef>
                <a:spcPts val="0"/>
              </a:spcBef>
              <a:spcAft>
                <a:spcPts val="0"/>
              </a:spcAft>
              <a:buNone/>
              <a:defRPr b="1" sz="6000">
                <a:solidFill>
                  <a:srgbClr val="FFFFFF"/>
                </a:solidFill>
                <a:latin typeface="Rajdhani"/>
                <a:ea typeface="Rajdhani"/>
                <a:cs typeface="Rajdhani"/>
                <a:sym typeface="Rajdhani"/>
              </a:defRPr>
            </a:lvl2pPr>
            <a:lvl3pPr lvl="2" rtl="0">
              <a:spcBef>
                <a:spcPts val="0"/>
              </a:spcBef>
              <a:spcAft>
                <a:spcPts val="0"/>
              </a:spcAft>
              <a:buNone/>
              <a:defRPr b="1" sz="6000">
                <a:solidFill>
                  <a:srgbClr val="FFFFFF"/>
                </a:solidFill>
                <a:latin typeface="Rajdhani"/>
                <a:ea typeface="Rajdhani"/>
                <a:cs typeface="Rajdhani"/>
                <a:sym typeface="Rajdhani"/>
              </a:defRPr>
            </a:lvl3pPr>
            <a:lvl4pPr lvl="3" rtl="0">
              <a:spcBef>
                <a:spcPts val="0"/>
              </a:spcBef>
              <a:spcAft>
                <a:spcPts val="0"/>
              </a:spcAft>
              <a:buNone/>
              <a:defRPr b="1" sz="6000">
                <a:solidFill>
                  <a:srgbClr val="FFFFFF"/>
                </a:solidFill>
                <a:latin typeface="Rajdhani"/>
                <a:ea typeface="Rajdhani"/>
                <a:cs typeface="Rajdhani"/>
                <a:sym typeface="Rajdhani"/>
              </a:defRPr>
            </a:lvl4pPr>
            <a:lvl5pPr lvl="4" rtl="0">
              <a:spcBef>
                <a:spcPts val="0"/>
              </a:spcBef>
              <a:spcAft>
                <a:spcPts val="0"/>
              </a:spcAft>
              <a:buNone/>
              <a:defRPr b="1" sz="6000">
                <a:solidFill>
                  <a:srgbClr val="FFFFFF"/>
                </a:solidFill>
                <a:latin typeface="Rajdhani"/>
                <a:ea typeface="Rajdhani"/>
                <a:cs typeface="Rajdhani"/>
                <a:sym typeface="Rajdhani"/>
              </a:defRPr>
            </a:lvl5pPr>
            <a:lvl6pPr lvl="5" rtl="0">
              <a:spcBef>
                <a:spcPts val="0"/>
              </a:spcBef>
              <a:spcAft>
                <a:spcPts val="0"/>
              </a:spcAft>
              <a:buNone/>
              <a:defRPr b="1" sz="6000">
                <a:solidFill>
                  <a:srgbClr val="FFFFFF"/>
                </a:solidFill>
                <a:latin typeface="Rajdhani"/>
                <a:ea typeface="Rajdhani"/>
                <a:cs typeface="Rajdhani"/>
                <a:sym typeface="Rajdhani"/>
              </a:defRPr>
            </a:lvl6pPr>
            <a:lvl7pPr lvl="6" rtl="0">
              <a:spcBef>
                <a:spcPts val="0"/>
              </a:spcBef>
              <a:spcAft>
                <a:spcPts val="0"/>
              </a:spcAft>
              <a:buNone/>
              <a:defRPr b="1" sz="6000">
                <a:solidFill>
                  <a:srgbClr val="FFFFFF"/>
                </a:solidFill>
                <a:latin typeface="Rajdhani"/>
                <a:ea typeface="Rajdhani"/>
                <a:cs typeface="Rajdhani"/>
                <a:sym typeface="Rajdhani"/>
              </a:defRPr>
            </a:lvl7pPr>
            <a:lvl8pPr lvl="7" rtl="0">
              <a:spcBef>
                <a:spcPts val="0"/>
              </a:spcBef>
              <a:spcAft>
                <a:spcPts val="0"/>
              </a:spcAft>
              <a:buNone/>
              <a:defRPr b="1" sz="6000">
                <a:solidFill>
                  <a:srgbClr val="FFFFFF"/>
                </a:solidFill>
                <a:latin typeface="Rajdhani"/>
                <a:ea typeface="Rajdhani"/>
                <a:cs typeface="Rajdhani"/>
                <a:sym typeface="Rajdhani"/>
              </a:defRPr>
            </a:lvl8pPr>
            <a:lvl9pPr lvl="8" rtl="0">
              <a:spcBef>
                <a:spcPts val="0"/>
              </a:spcBef>
              <a:spcAft>
                <a:spcPts val="0"/>
              </a:spcAft>
              <a:buNone/>
              <a:defRPr b="1" sz="6000">
                <a:solidFill>
                  <a:srgbClr val="FFFFFF"/>
                </a:solidFill>
                <a:latin typeface="Rajdhani"/>
                <a:ea typeface="Rajdhani"/>
                <a:cs typeface="Rajdhani"/>
                <a:sym typeface="Rajdhan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 name="Shape 145"/>
        <p:cNvGrpSpPr/>
        <p:nvPr/>
      </p:nvGrpSpPr>
      <p:grpSpPr>
        <a:xfrm>
          <a:off x="0" y="0"/>
          <a:ext cx="0" cy="0"/>
          <a:chOff x="0" y="0"/>
          <a:chExt cx="0" cy="0"/>
        </a:xfrm>
      </p:grpSpPr>
      <p:sp>
        <p:nvSpPr>
          <p:cNvPr id="146" name="Google Shape;146;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47" name="Google Shape;147;p1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1">
  <p:cSld name="BLANK_1">
    <p:spTree>
      <p:nvGrpSpPr>
        <p:cNvPr id="149" name="Shape 149"/>
        <p:cNvGrpSpPr/>
        <p:nvPr/>
      </p:nvGrpSpPr>
      <p:grpSpPr>
        <a:xfrm>
          <a:off x="0" y="0"/>
          <a:ext cx="0" cy="0"/>
          <a:chOff x="0" y="0"/>
          <a:chExt cx="0" cy="0"/>
        </a:xfrm>
      </p:grpSpPr>
      <p:sp>
        <p:nvSpPr>
          <p:cNvPr id="150" name="Google Shape;150;p14"/>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pic>
        <p:nvPicPr>
          <p:cNvPr id="151" name="Google Shape;151;p14"/>
          <p:cNvPicPr preferRelativeResize="0"/>
          <p:nvPr/>
        </p:nvPicPr>
        <p:blipFill>
          <a:blip r:embed="rId2">
            <a:alphaModFix/>
          </a:blip>
          <a:stretch>
            <a:fillRect/>
          </a:stretch>
        </p:blipFill>
        <p:spPr>
          <a:xfrm>
            <a:off x="-5000" y="0"/>
            <a:ext cx="9148994" cy="5143504"/>
          </a:xfrm>
          <a:prstGeom prst="rect">
            <a:avLst/>
          </a:prstGeom>
          <a:noFill/>
          <a:ln>
            <a:noFill/>
          </a:ln>
        </p:spPr>
      </p:pic>
      <p:sp>
        <p:nvSpPr>
          <p:cNvPr id="152" name="Google Shape;152;p14"/>
          <p:cNvSpPr/>
          <p:nvPr/>
        </p:nvSpPr>
        <p:spPr>
          <a:xfrm>
            <a:off x="-5050" y="3606300"/>
            <a:ext cx="9149100" cy="153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ice">
  <p:cSld name="CUSTOM_2_1">
    <p:spTree>
      <p:nvGrpSpPr>
        <p:cNvPr id="154" name="Shape 154"/>
        <p:cNvGrpSpPr/>
        <p:nvPr/>
      </p:nvGrpSpPr>
      <p:grpSpPr>
        <a:xfrm>
          <a:off x="0" y="0"/>
          <a:ext cx="0" cy="0"/>
          <a:chOff x="0" y="0"/>
          <a:chExt cx="0" cy="0"/>
        </a:xfrm>
      </p:grpSpPr>
      <p:pic>
        <p:nvPicPr>
          <p:cNvPr id="155" name="Google Shape;155;p15"/>
          <p:cNvPicPr preferRelativeResize="0"/>
          <p:nvPr/>
        </p:nvPicPr>
        <p:blipFill>
          <a:blip r:embed="rId2">
            <a:alphaModFix/>
          </a:blip>
          <a:stretch>
            <a:fillRect/>
          </a:stretch>
        </p:blipFill>
        <p:spPr>
          <a:xfrm>
            <a:off x="2" y="0"/>
            <a:ext cx="9143999" cy="5140688"/>
          </a:xfrm>
          <a:prstGeom prst="rect">
            <a:avLst/>
          </a:prstGeom>
          <a:noFill/>
          <a:ln>
            <a:noFill/>
          </a:ln>
        </p:spPr>
      </p:pic>
      <p:sp>
        <p:nvSpPr>
          <p:cNvPr id="156" name="Google Shape;156;p15"/>
          <p:cNvSpPr txBox="1"/>
          <p:nvPr>
            <p:ph type="title"/>
          </p:nvPr>
        </p:nvSpPr>
        <p:spPr>
          <a:xfrm>
            <a:off x="706200" y="294250"/>
            <a:ext cx="5590800" cy="1259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3000">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15"/>
          <p:cNvSpPr txBox="1"/>
          <p:nvPr>
            <p:ph idx="1" type="body"/>
          </p:nvPr>
        </p:nvSpPr>
        <p:spPr>
          <a:xfrm>
            <a:off x="706200" y="1553650"/>
            <a:ext cx="3366300" cy="2860200"/>
          </a:xfrm>
          <a:prstGeom prst="rect">
            <a:avLst/>
          </a:prstGeom>
          <a:noFill/>
          <a:ln>
            <a:noFill/>
          </a:ln>
        </p:spPr>
        <p:txBody>
          <a:bodyPr anchorCtr="0" anchor="ctr" bIns="91425" lIns="91425" spcFirstLastPara="1" rIns="91425" wrap="square" tIns="91425">
            <a:noAutofit/>
          </a:bodyPr>
          <a:lstStyle>
            <a:lvl1pPr indent="-304800" lvl="0" marL="457200" rtl="0" algn="just">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indent="-304800" lvl="1" marL="9144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indent="-304800" lvl="2" marL="13716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indent="-304800" lvl="3" marL="18288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indent="-304800" lvl="4" marL="22860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indent="-304800" lvl="5" marL="27432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indent="-304800" lvl="6" marL="32004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indent="-304800" lvl="7" marL="36576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indent="-304800" lvl="8" marL="41148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imagen">
  <p:cSld name="Texto y Multimedia_1">
    <p:spTree>
      <p:nvGrpSpPr>
        <p:cNvPr id="39" name="Shape 39"/>
        <p:cNvGrpSpPr/>
        <p:nvPr/>
      </p:nvGrpSpPr>
      <p:grpSpPr>
        <a:xfrm>
          <a:off x="0" y="0"/>
          <a:ext cx="0" cy="0"/>
          <a:chOff x="0" y="0"/>
          <a:chExt cx="0" cy="0"/>
        </a:xfrm>
      </p:grpSpPr>
      <p:pic>
        <p:nvPicPr>
          <p:cNvPr id="40" name="Google Shape;40;p3"/>
          <p:cNvPicPr preferRelativeResize="0"/>
          <p:nvPr/>
        </p:nvPicPr>
        <p:blipFill rotWithShape="1">
          <a:blip r:embed="rId2">
            <a:alphaModFix/>
          </a:blip>
          <a:srcRect b="0" l="0" r="0" t="0"/>
          <a:stretch/>
        </p:blipFill>
        <p:spPr>
          <a:xfrm>
            <a:off x="0" y="1406"/>
            <a:ext cx="9144000" cy="5140688"/>
          </a:xfrm>
          <a:prstGeom prst="rect">
            <a:avLst/>
          </a:prstGeom>
          <a:noFill/>
          <a:ln>
            <a:noFill/>
          </a:ln>
        </p:spPr>
      </p:pic>
      <p:sp>
        <p:nvSpPr>
          <p:cNvPr id="41" name="Google Shape;41;p3"/>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42" name="Google Shape;42;p3"/>
          <p:cNvSpPr txBox="1"/>
          <p:nvPr>
            <p:ph idx="1" type="body"/>
          </p:nvPr>
        </p:nvSpPr>
        <p:spPr>
          <a:xfrm>
            <a:off x="294250" y="1318150"/>
            <a:ext cx="3766500" cy="3279600"/>
          </a:xfrm>
          <a:prstGeom prst="rect">
            <a:avLst/>
          </a:prstGeom>
          <a:noFill/>
          <a:ln>
            <a:noFill/>
          </a:ln>
        </p:spPr>
        <p:txBody>
          <a:bodyPr anchorCtr="0" anchor="t" bIns="91425" lIns="91425" spcFirstLastPara="1" rIns="91425" wrap="square" tIns="91425">
            <a:noAutofit/>
          </a:bodyPr>
          <a:lstStyle>
            <a:lvl1pPr indent="-317500" lvl="0" marL="457200" marR="0" rtl="0" algn="just">
              <a:lnSpc>
                <a:spcPct val="115000"/>
              </a:lnSpc>
              <a:spcBef>
                <a:spcPts val="0"/>
              </a:spcBef>
              <a:spcAft>
                <a:spcPts val="0"/>
              </a:spcAft>
              <a:buClr>
                <a:srgbClr val="000000"/>
              </a:buClr>
              <a:buSzPts val="1400"/>
              <a:buFont typeface="Open Sans SemiBold"/>
              <a:buChar char="●"/>
              <a:defRPr b="0" i="0" sz="1400" u="none" cap="none" strike="noStrike">
                <a:solidFill>
                  <a:srgbClr val="000000"/>
                </a:solidFill>
                <a:latin typeface="Open Sans SemiBold"/>
                <a:ea typeface="Open Sans SemiBold"/>
                <a:cs typeface="Open Sans SemiBold"/>
                <a:sym typeface="Open Sans SemiBold"/>
              </a:defRPr>
            </a:lvl1pPr>
            <a:lvl2pPr indent="-317500" lvl="1" marL="9144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2pPr>
            <a:lvl3pPr indent="-317500" lvl="2" marL="13716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3pPr>
            <a:lvl4pPr indent="-317500" lvl="3" marL="18288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4pPr>
            <a:lvl5pPr indent="-317500" lvl="4" marL="22860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5pPr>
            <a:lvl6pPr indent="-317500" lvl="5" marL="27432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6pPr>
            <a:lvl7pPr indent="-317500" lvl="6" marL="32004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7pPr>
            <a:lvl8pPr indent="-317500" lvl="7" marL="36576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8pPr>
            <a:lvl9pPr indent="-317500" lvl="8" marL="4114800" marR="0" rtl="0" algn="just">
              <a:lnSpc>
                <a:spcPct val="115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gráfico">
  <p:cSld name="Texto y Multimedia_1_1_1_1">
    <p:spTree>
      <p:nvGrpSpPr>
        <p:cNvPr id="43" name="Shape 43"/>
        <p:cNvGrpSpPr/>
        <p:nvPr/>
      </p:nvGrpSpPr>
      <p:grpSpPr>
        <a:xfrm>
          <a:off x="0" y="0"/>
          <a:ext cx="0" cy="0"/>
          <a:chOff x="0" y="0"/>
          <a:chExt cx="0" cy="0"/>
        </a:xfrm>
      </p:grpSpPr>
      <p:pic>
        <p:nvPicPr>
          <p:cNvPr id="44" name="Google Shape;44;p4"/>
          <p:cNvPicPr preferRelativeResize="0"/>
          <p:nvPr/>
        </p:nvPicPr>
        <p:blipFill rotWithShape="1">
          <a:blip r:embed="rId2">
            <a:alphaModFix/>
          </a:blip>
          <a:srcRect b="0" l="0" r="0" t="0"/>
          <a:stretch/>
        </p:blipFill>
        <p:spPr>
          <a:xfrm>
            <a:off x="0" y="1406"/>
            <a:ext cx="9144000" cy="5140688"/>
          </a:xfrm>
          <a:prstGeom prst="rect">
            <a:avLst/>
          </a:prstGeom>
          <a:noFill/>
          <a:ln>
            <a:noFill/>
          </a:ln>
        </p:spPr>
      </p:pic>
      <p:sp>
        <p:nvSpPr>
          <p:cNvPr id="45" name="Google Shape;45;p4"/>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46" name="Google Shape;46;p4"/>
          <p:cNvSpPr txBox="1"/>
          <p:nvPr>
            <p:ph idx="1" type="body"/>
          </p:nvPr>
        </p:nvSpPr>
        <p:spPr>
          <a:xfrm>
            <a:off x="370450" y="3913650"/>
            <a:ext cx="8422500" cy="684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lvl1pPr indent="-304800" lvl="0" marL="457200" marR="0" rtl="0" algn="just">
              <a:lnSpc>
                <a:spcPct val="115000"/>
              </a:lnSpc>
              <a:spcBef>
                <a:spcPts val="0"/>
              </a:spcBef>
              <a:spcAft>
                <a:spcPts val="0"/>
              </a:spcAft>
              <a:buClr>
                <a:srgbClr val="000000"/>
              </a:buClr>
              <a:buSzPts val="1200"/>
              <a:buFont typeface="Open Sans SemiBold"/>
              <a:buAutoNum type="arabicPeriod"/>
              <a:defRPr b="0" i="0" sz="1200" u="none" cap="none" strike="noStrike">
                <a:solidFill>
                  <a:srgbClr val="000000"/>
                </a:solidFill>
                <a:latin typeface="Open Sans SemiBold"/>
                <a:ea typeface="Open Sans SemiBold"/>
                <a:cs typeface="Open Sans SemiBold"/>
                <a:sym typeface="Open Sans SemiBold"/>
              </a:defRPr>
            </a:lvl1pPr>
            <a:lvl2pPr indent="-304800" lvl="1" marL="9144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2pPr>
            <a:lvl3pPr indent="-304800" lvl="2" marL="13716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3pPr>
            <a:lvl4pPr indent="-304800" lvl="3" marL="1828800" marR="0" rtl="0" algn="just">
              <a:lnSpc>
                <a:spcPct val="115000"/>
              </a:lnSpc>
              <a:spcBef>
                <a:spcPts val="0"/>
              </a:spcBef>
              <a:spcAft>
                <a:spcPts val="0"/>
              </a:spcAft>
              <a:buClr>
                <a:srgbClr val="000000"/>
              </a:buClr>
              <a:buSzPts val="1200"/>
              <a:buFont typeface="Open Sans"/>
              <a:buAutoNum type="arabicPeriod"/>
              <a:defRPr b="0" i="0" sz="1200" u="none" cap="none" strike="noStrike">
                <a:solidFill>
                  <a:srgbClr val="000000"/>
                </a:solidFill>
                <a:latin typeface="Open Sans"/>
                <a:ea typeface="Open Sans"/>
                <a:cs typeface="Open Sans"/>
                <a:sym typeface="Open Sans"/>
              </a:defRPr>
            </a:lvl4pPr>
            <a:lvl5pPr indent="-304800" lvl="4" marL="22860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5pPr>
            <a:lvl6pPr indent="-304800" lvl="5" marL="27432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6pPr>
            <a:lvl7pPr indent="-304800" lvl="6" marL="3200400" marR="0" rtl="0" algn="just">
              <a:lnSpc>
                <a:spcPct val="115000"/>
              </a:lnSpc>
              <a:spcBef>
                <a:spcPts val="0"/>
              </a:spcBef>
              <a:spcAft>
                <a:spcPts val="0"/>
              </a:spcAft>
              <a:buClr>
                <a:srgbClr val="000000"/>
              </a:buClr>
              <a:buSzPts val="1200"/>
              <a:buFont typeface="Open Sans"/>
              <a:buAutoNum type="arabicPeriod"/>
              <a:defRPr b="0" i="0" sz="1200" u="none" cap="none" strike="noStrike">
                <a:solidFill>
                  <a:srgbClr val="000000"/>
                </a:solidFill>
                <a:latin typeface="Open Sans"/>
                <a:ea typeface="Open Sans"/>
                <a:cs typeface="Open Sans"/>
                <a:sym typeface="Open Sans"/>
              </a:defRPr>
            </a:lvl7pPr>
            <a:lvl8pPr indent="-304800" lvl="7" marL="3657600" marR="0" rtl="0" algn="just">
              <a:lnSpc>
                <a:spcPct val="115000"/>
              </a:lnSpc>
              <a:spcBef>
                <a:spcPts val="0"/>
              </a:spcBef>
              <a:spcAft>
                <a:spcPts val="0"/>
              </a:spcAft>
              <a:buClr>
                <a:srgbClr val="000000"/>
              </a:buClr>
              <a:buSzPts val="1200"/>
              <a:buFont typeface="Open Sans"/>
              <a:buAutoNum type="alphaLcPeriod"/>
              <a:defRPr b="0" i="0" sz="1200" u="none" cap="none" strike="noStrike">
                <a:solidFill>
                  <a:srgbClr val="000000"/>
                </a:solidFill>
                <a:latin typeface="Open Sans"/>
                <a:ea typeface="Open Sans"/>
                <a:cs typeface="Open Sans"/>
                <a:sym typeface="Open Sans"/>
              </a:defRPr>
            </a:lvl8pPr>
            <a:lvl9pPr indent="-304800" lvl="8" marL="4114800" marR="0" rtl="0" algn="just">
              <a:lnSpc>
                <a:spcPct val="115000"/>
              </a:lnSpc>
              <a:spcBef>
                <a:spcPts val="0"/>
              </a:spcBef>
              <a:spcAft>
                <a:spcPts val="0"/>
              </a:spcAft>
              <a:buClr>
                <a:srgbClr val="000000"/>
              </a:buClr>
              <a:buSzPts val="1200"/>
              <a:buFont typeface="Open Sans"/>
              <a:buAutoNum type="romanLcPeriod"/>
              <a:defRPr b="0" i="0" sz="1200" u="none" cap="none" strike="noStrike">
                <a:solidFill>
                  <a:srgbClr val="000000"/>
                </a:solidFill>
                <a:latin typeface="Open Sans"/>
                <a:ea typeface="Open Sans"/>
                <a:cs typeface="Open Sans"/>
                <a:sym typeface="Open Sans"/>
              </a:defRPr>
            </a:lvl9pPr>
          </a:lstStyle>
          <a:p/>
        </p:txBody>
      </p:sp>
      <p:sp>
        <p:nvSpPr>
          <p:cNvPr id="47" name="Google Shape;47;p4"/>
          <p:cNvSpPr txBox="1"/>
          <p:nvPr/>
        </p:nvSpPr>
        <p:spPr>
          <a:xfrm>
            <a:off x="117700" y="4778625"/>
            <a:ext cx="5707200" cy="39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r>
              <a:rPr b="1" lang="es">
                <a:solidFill>
                  <a:srgbClr val="FFFFFF"/>
                </a:solidFill>
                <a:latin typeface="Rajdhani"/>
                <a:ea typeface="Rajdhani"/>
                <a:cs typeface="Rajdhani"/>
                <a:sym typeface="Rajdhani"/>
              </a:rPr>
              <a:t>Data  Analytics</a:t>
            </a:r>
            <a:endParaRPr b="1">
              <a:solidFill>
                <a:srgbClr val="FFFFFF"/>
              </a:solidFill>
              <a:latin typeface="Rajdhani"/>
              <a:ea typeface="Rajdhani"/>
              <a:cs typeface="Rajdhani"/>
              <a:sym typeface="Rajdhan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cajas de texto">
  <p:cSld name="Texto y Multimedia_1_1">
    <p:spTree>
      <p:nvGrpSpPr>
        <p:cNvPr id="48" name="Shape 48"/>
        <p:cNvGrpSpPr/>
        <p:nvPr/>
      </p:nvGrpSpPr>
      <p:grpSpPr>
        <a:xfrm>
          <a:off x="0" y="0"/>
          <a:ext cx="0" cy="0"/>
          <a:chOff x="0" y="0"/>
          <a:chExt cx="0" cy="0"/>
        </a:xfrm>
      </p:grpSpPr>
      <p:pic>
        <p:nvPicPr>
          <p:cNvPr id="49" name="Google Shape;49;p5"/>
          <p:cNvPicPr preferRelativeResize="0"/>
          <p:nvPr/>
        </p:nvPicPr>
        <p:blipFill rotWithShape="1">
          <a:blip r:embed="rId2">
            <a:alphaModFix/>
          </a:blip>
          <a:srcRect b="0" l="0" r="0" t="0"/>
          <a:stretch/>
        </p:blipFill>
        <p:spPr>
          <a:xfrm>
            <a:off x="0" y="1406"/>
            <a:ext cx="9144000" cy="5140688"/>
          </a:xfrm>
          <a:prstGeom prst="rect">
            <a:avLst/>
          </a:prstGeom>
          <a:noFill/>
          <a:ln>
            <a:noFill/>
          </a:ln>
        </p:spPr>
      </p:pic>
      <p:sp>
        <p:nvSpPr>
          <p:cNvPr id="50" name="Google Shape;50;p5"/>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2pPr>
            <a:lvl3pPr lvl="2"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3pPr>
            <a:lvl4pPr lvl="3"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4pPr>
            <a:lvl5pPr lvl="4"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5pPr>
            <a:lvl6pPr lvl="5"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6pPr>
            <a:lvl7pPr lvl="6"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7pPr>
            <a:lvl8pPr lvl="7"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8pPr>
            <a:lvl9pPr lvl="8" marR="0" rtl="0" algn="l">
              <a:lnSpc>
                <a:spcPct val="10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9pPr>
          </a:lstStyle>
          <a:p/>
        </p:txBody>
      </p:sp>
      <p:sp>
        <p:nvSpPr>
          <p:cNvPr id="51" name="Google Shape;51;p5"/>
          <p:cNvSpPr txBox="1"/>
          <p:nvPr>
            <p:ph idx="1" type="subTitle"/>
          </p:nvPr>
        </p:nvSpPr>
        <p:spPr>
          <a:xfrm>
            <a:off x="117700" y="4778625"/>
            <a:ext cx="5707200" cy="39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Rajdhani SemiBold"/>
                <a:ea typeface="Rajdhani SemiBold"/>
                <a:cs typeface="Rajdhani SemiBold"/>
                <a:sym typeface="Rajdhani SemiBold"/>
              </a:defRPr>
            </a:lvl9pPr>
          </a:lstStyle>
          <a:p/>
        </p:txBody>
      </p:sp>
      <p:sp>
        <p:nvSpPr>
          <p:cNvPr id="52" name="Google Shape;52;p5"/>
          <p:cNvSpPr txBox="1"/>
          <p:nvPr>
            <p:ph idx="2" type="body"/>
          </p:nvPr>
        </p:nvSpPr>
        <p:spPr>
          <a:xfrm>
            <a:off x="370450" y="1318150"/>
            <a:ext cx="3766500" cy="3279600"/>
          </a:xfrm>
          <a:prstGeom prst="rect">
            <a:avLst/>
          </a:prstGeom>
          <a:noFill/>
          <a:ln>
            <a:noFill/>
          </a:ln>
        </p:spPr>
        <p:txBody>
          <a:bodyPr anchorCtr="0" anchor="ctr" bIns="91425" lIns="91425" spcFirstLastPara="1" rIns="91425" wrap="square" tIns="91425">
            <a:noAutofit/>
          </a:bodyPr>
          <a:lstStyle>
            <a:lvl1pPr indent="-317500" lvl="0" marL="457200" marR="0" rtl="0" algn="just">
              <a:lnSpc>
                <a:spcPct val="115000"/>
              </a:lnSpc>
              <a:spcBef>
                <a:spcPts val="0"/>
              </a:spcBef>
              <a:spcAft>
                <a:spcPts val="0"/>
              </a:spcAft>
              <a:buClr>
                <a:srgbClr val="000000"/>
              </a:buClr>
              <a:buSzPts val="1400"/>
              <a:buFont typeface="Open Sans SemiBold"/>
              <a:buAutoNum type="arabicPeriod"/>
              <a:defRPr b="0" i="0" sz="1400" u="none" cap="none" strike="noStrike">
                <a:solidFill>
                  <a:srgbClr val="000000"/>
                </a:solidFill>
                <a:latin typeface="Open Sans SemiBold"/>
                <a:ea typeface="Open Sans SemiBold"/>
                <a:cs typeface="Open Sans SemiBold"/>
                <a:sym typeface="Open Sans SemiBold"/>
              </a:defRPr>
            </a:lvl1pPr>
            <a:lvl2pPr indent="-317500" lvl="1" marL="9144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2pPr>
            <a:lvl3pPr indent="-317500" lvl="2" marL="13716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3pPr>
            <a:lvl4pPr indent="-317500" lvl="3" marL="1828800" marR="0" rtl="0" algn="just">
              <a:lnSpc>
                <a:spcPct val="115000"/>
              </a:lnSpc>
              <a:spcBef>
                <a:spcPts val="0"/>
              </a:spcBef>
              <a:spcAft>
                <a:spcPts val="0"/>
              </a:spcAft>
              <a:buClr>
                <a:srgbClr val="000000"/>
              </a:buClr>
              <a:buSzPts val="1400"/>
              <a:buFont typeface="Open Sans"/>
              <a:buAutoNum type="arabicPeriod"/>
              <a:defRPr b="0" i="0" sz="1400" u="none" cap="none" strike="noStrike">
                <a:solidFill>
                  <a:srgbClr val="000000"/>
                </a:solidFill>
                <a:latin typeface="Open Sans"/>
                <a:ea typeface="Open Sans"/>
                <a:cs typeface="Open Sans"/>
                <a:sym typeface="Open Sans"/>
              </a:defRPr>
            </a:lvl4pPr>
            <a:lvl5pPr indent="-317500" lvl="4" marL="22860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5pPr>
            <a:lvl6pPr indent="-317500" lvl="5" marL="27432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6pPr>
            <a:lvl7pPr indent="-317500" lvl="6" marL="3200400" marR="0" rtl="0" algn="just">
              <a:lnSpc>
                <a:spcPct val="115000"/>
              </a:lnSpc>
              <a:spcBef>
                <a:spcPts val="0"/>
              </a:spcBef>
              <a:spcAft>
                <a:spcPts val="0"/>
              </a:spcAft>
              <a:buClr>
                <a:srgbClr val="000000"/>
              </a:buClr>
              <a:buSzPts val="1400"/>
              <a:buFont typeface="Open Sans"/>
              <a:buAutoNum type="arabicPeriod"/>
              <a:defRPr b="0" i="0" sz="1400" u="none" cap="none" strike="noStrike">
                <a:solidFill>
                  <a:srgbClr val="000000"/>
                </a:solidFill>
                <a:latin typeface="Open Sans"/>
                <a:ea typeface="Open Sans"/>
                <a:cs typeface="Open Sans"/>
                <a:sym typeface="Open Sans"/>
              </a:defRPr>
            </a:lvl7pPr>
            <a:lvl8pPr indent="-317500" lvl="7" marL="36576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8pPr>
            <a:lvl9pPr indent="-317500" lvl="8" marL="41148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9pPr>
          </a:lstStyle>
          <a:p/>
        </p:txBody>
      </p:sp>
      <p:sp>
        <p:nvSpPr>
          <p:cNvPr id="53" name="Google Shape;53;p5"/>
          <p:cNvSpPr txBox="1"/>
          <p:nvPr>
            <p:ph idx="3" type="body"/>
          </p:nvPr>
        </p:nvSpPr>
        <p:spPr>
          <a:xfrm>
            <a:off x="5056225" y="1318150"/>
            <a:ext cx="3766500" cy="3279600"/>
          </a:xfrm>
          <a:prstGeom prst="rect">
            <a:avLst/>
          </a:prstGeom>
          <a:noFill/>
          <a:ln>
            <a:noFill/>
          </a:ln>
        </p:spPr>
        <p:txBody>
          <a:bodyPr anchorCtr="0" anchor="ctr" bIns="91425" lIns="91425" spcFirstLastPara="1" rIns="91425" wrap="square" tIns="91425">
            <a:noAutofit/>
          </a:bodyPr>
          <a:lstStyle>
            <a:lvl1pPr indent="-317500" lvl="0" marL="457200" marR="0" rtl="0" algn="just">
              <a:lnSpc>
                <a:spcPct val="115000"/>
              </a:lnSpc>
              <a:spcBef>
                <a:spcPts val="0"/>
              </a:spcBef>
              <a:spcAft>
                <a:spcPts val="0"/>
              </a:spcAft>
              <a:buClr>
                <a:srgbClr val="000000"/>
              </a:buClr>
              <a:buSzPts val="1400"/>
              <a:buFont typeface="Open Sans SemiBold"/>
              <a:buAutoNum type="arabicPeriod"/>
              <a:defRPr b="0" i="0" sz="1400" u="none" cap="none" strike="noStrike">
                <a:solidFill>
                  <a:srgbClr val="000000"/>
                </a:solidFill>
                <a:latin typeface="Open Sans SemiBold"/>
                <a:ea typeface="Open Sans SemiBold"/>
                <a:cs typeface="Open Sans SemiBold"/>
                <a:sym typeface="Open Sans SemiBold"/>
              </a:defRPr>
            </a:lvl1pPr>
            <a:lvl2pPr indent="-317500" lvl="1" marL="9144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2pPr>
            <a:lvl3pPr indent="-317500" lvl="2" marL="13716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3pPr>
            <a:lvl4pPr indent="-317500" lvl="3" marL="1828800" marR="0" rtl="0" algn="just">
              <a:lnSpc>
                <a:spcPct val="115000"/>
              </a:lnSpc>
              <a:spcBef>
                <a:spcPts val="0"/>
              </a:spcBef>
              <a:spcAft>
                <a:spcPts val="0"/>
              </a:spcAft>
              <a:buClr>
                <a:srgbClr val="000000"/>
              </a:buClr>
              <a:buSzPts val="1400"/>
              <a:buFont typeface="Open Sans"/>
              <a:buAutoNum type="arabicPeriod"/>
              <a:defRPr b="0" i="0" sz="1400" u="none" cap="none" strike="noStrike">
                <a:solidFill>
                  <a:srgbClr val="000000"/>
                </a:solidFill>
                <a:latin typeface="Open Sans"/>
                <a:ea typeface="Open Sans"/>
                <a:cs typeface="Open Sans"/>
                <a:sym typeface="Open Sans"/>
              </a:defRPr>
            </a:lvl4pPr>
            <a:lvl5pPr indent="-317500" lvl="4" marL="22860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5pPr>
            <a:lvl6pPr indent="-317500" lvl="5" marL="27432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6pPr>
            <a:lvl7pPr indent="-317500" lvl="6" marL="3200400" marR="0" rtl="0" algn="just">
              <a:lnSpc>
                <a:spcPct val="115000"/>
              </a:lnSpc>
              <a:spcBef>
                <a:spcPts val="0"/>
              </a:spcBef>
              <a:spcAft>
                <a:spcPts val="0"/>
              </a:spcAft>
              <a:buClr>
                <a:srgbClr val="000000"/>
              </a:buClr>
              <a:buSzPts val="1400"/>
              <a:buFont typeface="Open Sans"/>
              <a:buAutoNum type="arabicPeriod"/>
              <a:defRPr b="0" i="0" sz="1400" u="none" cap="none" strike="noStrike">
                <a:solidFill>
                  <a:srgbClr val="000000"/>
                </a:solidFill>
                <a:latin typeface="Open Sans"/>
                <a:ea typeface="Open Sans"/>
                <a:cs typeface="Open Sans"/>
                <a:sym typeface="Open Sans"/>
              </a:defRPr>
            </a:lvl7pPr>
            <a:lvl8pPr indent="-317500" lvl="7" marL="3657600" marR="0" rtl="0" algn="just">
              <a:lnSpc>
                <a:spcPct val="115000"/>
              </a:lnSpc>
              <a:spcBef>
                <a:spcPts val="0"/>
              </a:spcBef>
              <a:spcAft>
                <a:spcPts val="0"/>
              </a:spcAft>
              <a:buClr>
                <a:srgbClr val="000000"/>
              </a:buClr>
              <a:buSzPts val="1400"/>
              <a:buFont typeface="Open Sans"/>
              <a:buAutoNum type="alphaLcPeriod"/>
              <a:defRPr b="0" i="0" sz="1400" u="none" cap="none" strike="noStrike">
                <a:solidFill>
                  <a:srgbClr val="000000"/>
                </a:solidFill>
                <a:latin typeface="Open Sans"/>
                <a:ea typeface="Open Sans"/>
                <a:cs typeface="Open Sans"/>
                <a:sym typeface="Open Sans"/>
              </a:defRPr>
            </a:lvl8pPr>
            <a:lvl9pPr indent="-317500" lvl="8" marL="4114800" marR="0" rtl="0" algn="just">
              <a:lnSpc>
                <a:spcPct val="115000"/>
              </a:lnSpc>
              <a:spcBef>
                <a:spcPts val="0"/>
              </a:spcBef>
              <a:spcAft>
                <a:spcPts val="0"/>
              </a:spcAft>
              <a:buClr>
                <a:srgbClr val="000000"/>
              </a:buClr>
              <a:buSzPts val="1400"/>
              <a:buFont typeface="Open Sans"/>
              <a:buAutoNum type="romanLcPeriod"/>
              <a:defRPr b="0" i="0" sz="1400" u="none" cap="none" strike="noStrike">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eración 2">
  <p:cSld name="BLANK_1_1_1_1">
    <p:spTree>
      <p:nvGrpSpPr>
        <p:cNvPr id="54" name="Shape 54"/>
        <p:cNvGrpSpPr/>
        <p:nvPr/>
      </p:nvGrpSpPr>
      <p:grpSpPr>
        <a:xfrm>
          <a:off x="0" y="0"/>
          <a:ext cx="0" cy="0"/>
          <a:chOff x="0" y="0"/>
          <a:chExt cx="0" cy="0"/>
        </a:xfrm>
      </p:grpSpPr>
      <p:pic>
        <p:nvPicPr>
          <p:cNvPr id="55" name="Google Shape;55;p6"/>
          <p:cNvPicPr preferRelativeResize="0"/>
          <p:nvPr/>
        </p:nvPicPr>
        <p:blipFill rotWithShape="1">
          <a:blip r:embed="rId2">
            <a:alphaModFix/>
          </a:blip>
          <a:srcRect b="0" l="0" r="0" t="0"/>
          <a:stretch/>
        </p:blipFill>
        <p:spPr>
          <a:xfrm>
            <a:off x="-5000" y="0"/>
            <a:ext cx="9148994" cy="5143505"/>
          </a:xfrm>
          <a:prstGeom prst="rect">
            <a:avLst/>
          </a:prstGeom>
          <a:noFill/>
          <a:ln>
            <a:noFill/>
          </a:ln>
        </p:spPr>
      </p:pic>
      <p:sp>
        <p:nvSpPr>
          <p:cNvPr id="56" name="Google Shape;56;p6"/>
          <p:cNvSpPr txBox="1"/>
          <p:nvPr>
            <p:ph type="title"/>
          </p:nvPr>
        </p:nvSpPr>
        <p:spPr>
          <a:xfrm>
            <a:off x="1100275" y="1651250"/>
            <a:ext cx="880500" cy="83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9pPr>
          </a:lstStyle>
          <a:p/>
        </p:txBody>
      </p:sp>
      <p:sp>
        <p:nvSpPr>
          <p:cNvPr id="57" name="Google Shape;57;p6"/>
          <p:cNvSpPr txBox="1"/>
          <p:nvPr>
            <p:ph idx="2" type="title"/>
          </p:nvPr>
        </p:nvSpPr>
        <p:spPr>
          <a:xfrm>
            <a:off x="1060525" y="378625"/>
            <a:ext cx="4747800" cy="938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3500"/>
              <a:buFont typeface="Arial"/>
              <a:buNone/>
              <a:defRPr b="1" i="0" sz="35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Arial"/>
                <a:ea typeface="Arial"/>
                <a:cs typeface="Arial"/>
                <a:sym typeface="Arial"/>
              </a:defRPr>
            </a:lvl9pPr>
          </a:lstStyle>
          <a:p/>
        </p:txBody>
      </p:sp>
      <p:sp>
        <p:nvSpPr>
          <p:cNvPr id="58" name="Google Shape;58;p6"/>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cxnSp>
        <p:nvCxnSpPr>
          <p:cNvPr id="59" name="Google Shape;59;p6"/>
          <p:cNvCxnSpPr/>
          <p:nvPr/>
        </p:nvCxnSpPr>
        <p:spPr>
          <a:xfrm>
            <a:off x="2074408" y="1800396"/>
            <a:ext cx="0" cy="1761300"/>
          </a:xfrm>
          <a:prstGeom prst="straightConnector1">
            <a:avLst/>
          </a:prstGeom>
          <a:noFill/>
          <a:ln cap="flat" cmpd="sng" w="19050">
            <a:solidFill>
              <a:srgbClr val="559ABA"/>
            </a:solidFill>
            <a:prstDash val="solid"/>
            <a:round/>
            <a:headEnd len="sm" w="sm" type="none"/>
            <a:tailEnd len="sm" w="sm" type="none"/>
          </a:ln>
        </p:spPr>
      </p:cxnSp>
      <p:sp>
        <p:nvSpPr>
          <p:cNvPr id="60" name="Google Shape;60;p6"/>
          <p:cNvSpPr txBox="1"/>
          <p:nvPr>
            <p:ph idx="3" type="title"/>
          </p:nvPr>
        </p:nvSpPr>
        <p:spPr>
          <a:xfrm>
            <a:off x="1100275" y="2565650"/>
            <a:ext cx="880500" cy="83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9pPr>
          </a:lstStyle>
          <a:p/>
        </p:txBody>
      </p:sp>
      <p:sp>
        <p:nvSpPr>
          <p:cNvPr id="61" name="Google Shape;61;p6"/>
          <p:cNvSpPr txBox="1"/>
          <p:nvPr>
            <p:ph idx="1" type="subTitle"/>
          </p:nvPr>
        </p:nvSpPr>
        <p:spPr>
          <a:xfrm>
            <a:off x="2227075" y="1797075"/>
            <a:ext cx="3088800" cy="69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33383C"/>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6"/>
          <p:cNvSpPr txBox="1"/>
          <p:nvPr>
            <p:ph idx="4" type="subTitle"/>
          </p:nvPr>
        </p:nvSpPr>
        <p:spPr>
          <a:xfrm>
            <a:off x="2227075" y="2711475"/>
            <a:ext cx="3088800" cy="69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33383C"/>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p6"/>
          <p:cNvSpPr txBox="1"/>
          <p:nvPr>
            <p:ph idx="5" type="title"/>
          </p:nvPr>
        </p:nvSpPr>
        <p:spPr>
          <a:xfrm>
            <a:off x="4407900" y="2330475"/>
            <a:ext cx="880500" cy="83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9pPr>
          </a:lstStyle>
          <a:p/>
        </p:txBody>
      </p:sp>
      <p:sp>
        <p:nvSpPr>
          <p:cNvPr id="64" name="Google Shape;64;p6"/>
          <p:cNvSpPr txBox="1"/>
          <p:nvPr>
            <p:ph idx="6" type="title"/>
          </p:nvPr>
        </p:nvSpPr>
        <p:spPr>
          <a:xfrm>
            <a:off x="4407900" y="3244875"/>
            <a:ext cx="880500" cy="83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6000"/>
              <a:buFont typeface="Arial"/>
              <a:buNone/>
              <a:defRPr b="1" i="0" sz="60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0"/>
              <a:buFont typeface="Arial"/>
              <a:buNone/>
              <a:defRPr b="0" i="0" sz="6000" u="none" cap="none" strike="noStrike">
                <a:solidFill>
                  <a:srgbClr val="000000"/>
                </a:solidFill>
                <a:latin typeface="Arial"/>
                <a:ea typeface="Arial"/>
                <a:cs typeface="Arial"/>
                <a:sym typeface="Arial"/>
              </a:defRPr>
            </a:lvl9pPr>
          </a:lstStyle>
          <a:p/>
        </p:txBody>
      </p:sp>
      <p:sp>
        <p:nvSpPr>
          <p:cNvPr id="65" name="Google Shape;65;p6"/>
          <p:cNvSpPr txBox="1"/>
          <p:nvPr>
            <p:ph idx="7" type="subTitle"/>
          </p:nvPr>
        </p:nvSpPr>
        <p:spPr>
          <a:xfrm>
            <a:off x="5534700" y="2476300"/>
            <a:ext cx="3088800" cy="69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33383C"/>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6"/>
          <p:cNvSpPr txBox="1"/>
          <p:nvPr>
            <p:ph idx="8" type="subTitle"/>
          </p:nvPr>
        </p:nvSpPr>
        <p:spPr>
          <a:xfrm>
            <a:off x="5534700" y="3390700"/>
            <a:ext cx="3088800" cy="69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33383C"/>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7" name="Google Shape;67;p6"/>
          <p:cNvCxnSpPr/>
          <p:nvPr/>
        </p:nvCxnSpPr>
        <p:spPr>
          <a:xfrm>
            <a:off x="5274808" y="2486196"/>
            <a:ext cx="0" cy="1761300"/>
          </a:xfrm>
          <a:prstGeom prst="straightConnector1">
            <a:avLst/>
          </a:prstGeom>
          <a:noFill/>
          <a:ln cap="flat" cmpd="sng" w="19050">
            <a:solidFill>
              <a:srgbClr val="559ABA"/>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Portada University_2">
    <p:spTree>
      <p:nvGrpSpPr>
        <p:cNvPr id="68" name="Shape 68"/>
        <p:cNvGrpSpPr/>
        <p:nvPr/>
      </p:nvGrpSpPr>
      <p:grpSpPr>
        <a:xfrm>
          <a:off x="0" y="0"/>
          <a:ext cx="0" cy="0"/>
          <a:chOff x="0" y="0"/>
          <a:chExt cx="0" cy="0"/>
        </a:xfrm>
      </p:grpSpPr>
      <p:sp>
        <p:nvSpPr>
          <p:cNvPr id="69" name="Google Shape;69;p7"/>
          <p:cNvSpPr/>
          <p:nvPr/>
        </p:nvSpPr>
        <p:spPr>
          <a:xfrm>
            <a:off x="-520995" y="-1350765"/>
            <a:ext cx="5449399" cy="7015264"/>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nvGrpSpPr>
          <p:cNvPr id="70" name="Google Shape;70;p7"/>
          <p:cNvGrpSpPr/>
          <p:nvPr/>
        </p:nvGrpSpPr>
        <p:grpSpPr>
          <a:xfrm>
            <a:off x="445593" y="2001297"/>
            <a:ext cx="2196917" cy="517858"/>
            <a:chOff x="363193" y="1700338"/>
            <a:chExt cx="2196917" cy="517858"/>
          </a:xfrm>
        </p:grpSpPr>
        <p:sp>
          <p:nvSpPr>
            <p:cNvPr id="71" name="Google Shape;71;p7"/>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2" name="Google Shape;72;p7"/>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3" name="Google Shape;73;p7"/>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4" name="Google Shape;74;p7"/>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5" name="Google Shape;75;p7"/>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6" name="Google Shape;76;p7"/>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7" name="Google Shape;77;p7"/>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8" name="Google Shape;78;p7"/>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79" name="Google Shape;79;p7"/>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0" name="Google Shape;80;p7"/>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1" name="Google Shape;81;p7"/>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2" name="Google Shape;82;p7"/>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3" name="Google Shape;83;p7"/>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4" name="Google Shape;84;p7"/>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5" name="Google Shape;85;p7"/>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6" name="Google Shape;86;p7"/>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7" name="Google Shape;87;p7"/>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8" name="Google Shape;88;p7"/>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89" name="Google Shape;89;p7"/>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0" name="Google Shape;90;p7"/>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1" name="Google Shape;91;p7"/>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2" name="Google Shape;92;p7"/>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3" name="Google Shape;93;p7"/>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4" name="Google Shape;94;p7"/>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5" name="Google Shape;95;p7"/>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6" name="Google Shape;96;p7"/>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sp>
          <p:nvSpPr>
            <p:cNvPr id="97" name="Google Shape;97;p7"/>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p:txBody>
        </p:sp>
      </p:grpSp>
      <p:sp>
        <p:nvSpPr>
          <p:cNvPr id="98" name="Google Shape;98;p7"/>
          <p:cNvSpPr txBox="1"/>
          <p:nvPr>
            <p:ph type="title"/>
          </p:nvPr>
        </p:nvSpPr>
        <p:spPr>
          <a:xfrm>
            <a:off x="5233225" y="2683575"/>
            <a:ext cx="33972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1pPr>
            <a:lvl2pPr lvl="1"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2pPr>
            <a:lvl3pPr lvl="2"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3pPr>
            <a:lvl4pPr lvl="3"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4pPr>
            <a:lvl5pPr lvl="4"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5pPr>
            <a:lvl6pPr lvl="5"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6pPr>
            <a:lvl7pPr lvl="6"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7pPr>
            <a:lvl8pPr lvl="7"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8pPr>
            <a:lvl9pPr lvl="8" marR="0" rtl="0" algn="l">
              <a:lnSpc>
                <a:spcPct val="10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9pPr>
          </a:lstStyle>
          <a:p/>
        </p:txBody>
      </p:sp>
      <p:sp>
        <p:nvSpPr>
          <p:cNvPr id="99" name="Google Shape;99;p7"/>
          <p:cNvSpPr txBox="1"/>
          <p:nvPr>
            <p:ph idx="1" type="subTitle"/>
          </p:nvPr>
        </p:nvSpPr>
        <p:spPr>
          <a:xfrm>
            <a:off x="5233225" y="1373550"/>
            <a:ext cx="3397200" cy="1145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CB1E40"/>
                </a:solidFill>
                <a:latin typeface="Rajdhani"/>
                <a:ea typeface="Rajdhani"/>
                <a:cs typeface="Rajdhani"/>
                <a:sym typeface="Rajdhan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CB1E40"/>
                </a:solidFill>
                <a:latin typeface="Rajdhani Medium"/>
                <a:ea typeface="Rajdhani Medium"/>
                <a:cs typeface="Rajdhani Medium"/>
                <a:sym typeface="Rajdhani Medium"/>
              </a:defRPr>
            </a:lvl9pPr>
          </a:lstStyle>
          <a:p/>
        </p:txBody>
      </p:sp>
      <p:sp>
        <p:nvSpPr>
          <p:cNvPr id="100" name="Google Shape;100;p7"/>
          <p:cNvSpPr txBox="1"/>
          <p:nvPr>
            <p:ph idx="2" type="title"/>
          </p:nvPr>
        </p:nvSpPr>
        <p:spPr>
          <a:xfrm>
            <a:off x="5233225" y="3680875"/>
            <a:ext cx="3447900" cy="918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C0C0C"/>
              </a:buClr>
              <a:buSzPts val="1400"/>
              <a:buFont typeface="Rajdhani SemiBold"/>
              <a:buNone/>
              <a:defRPr b="0" i="0" sz="1400" u="none" cap="none" strike="noStrike">
                <a:solidFill>
                  <a:srgbClr val="0C0C0C"/>
                </a:solidFill>
                <a:latin typeface="Rajdhani SemiBold"/>
                <a:ea typeface="Rajdhani SemiBold"/>
                <a:cs typeface="Rajdhani SemiBold"/>
                <a:sym typeface="Rajdhani SemiBold"/>
              </a:defRPr>
            </a:lvl1pPr>
            <a:lvl2pPr lvl="1"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2pPr>
            <a:lvl3pPr lvl="2"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3pPr>
            <a:lvl4pPr lvl="3"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4pPr>
            <a:lvl5pPr lvl="4"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5pPr>
            <a:lvl6pPr lvl="5"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6pPr>
            <a:lvl7pPr lvl="6"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7pPr>
            <a:lvl8pPr lvl="7"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8pPr>
            <a:lvl9pPr lvl="8" marR="0" rtl="0" algn="l">
              <a:lnSpc>
                <a:spcPct val="100000"/>
              </a:lnSpc>
              <a:spcBef>
                <a:spcPts val="0"/>
              </a:spcBef>
              <a:spcAft>
                <a:spcPts val="0"/>
              </a:spcAft>
              <a:buClr>
                <a:srgbClr val="0C0C0C"/>
              </a:buClr>
              <a:buSzPts val="1400"/>
              <a:buFont typeface="Rajdhani"/>
              <a:buNone/>
              <a:defRPr b="1" i="0" sz="1400" u="none" cap="none" strike="noStrike">
                <a:solidFill>
                  <a:srgbClr val="0C0C0C"/>
                </a:solidFill>
                <a:latin typeface="Rajdhani"/>
                <a:ea typeface="Rajdhani"/>
                <a:cs typeface="Rajdhani"/>
                <a:sym typeface="Rajdhan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úmeración">
  <p:cSld name="BLANK_1_1_1_2">
    <p:spTree>
      <p:nvGrpSpPr>
        <p:cNvPr id="101" name="Shape 101"/>
        <p:cNvGrpSpPr/>
        <p:nvPr/>
      </p:nvGrpSpPr>
      <p:grpSpPr>
        <a:xfrm>
          <a:off x="0" y="0"/>
          <a:ext cx="0" cy="0"/>
          <a:chOff x="0" y="0"/>
          <a:chExt cx="0" cy="0"/>
        </a:xfrm>
      </p:grpSpPr>
      <p:sp>
        <p:nvSpPr>
          <p:cNvPr id="102" name="Google Shape;102;p8"/>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pic>
        <p:nvPicPr>
          <p:cNvPr id="103" name="Google Shape;103;p8"/>
          <p:cNvPicPr preferRelativeResize="0"/>
          <p:nvPr/>
        </p:nvPicPr>
        <p:blipFill>
          <a:blip r:embed="rId2">
            <a:alphaModFix/>
          </a:blip>
          <a:stretch>
            <a:fillRect/>
          </a:stretch>
        </p:blipFill>
        <p:spPr>
          <a:xfrm>
            <a:off x="-5000" y="0"/>
            <a:ext cx="9148994" cy="5143504"/>
          </a:xfrm>
          <a:prstGeom prst="rect">
            <a:avLst/>
          </a:prstGeom>
          <a:noFill/>
          <a:ln>
            <a:noFill/>
          </a:ln>
        </p:spPr>
      </p:pic>
      <p:sp>
        <p:nvSpPr>
          <p:cNvPr id="104" name="Google Shape;104;p8"/>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105" name="Google Shape;105;p8"/>
          <p:cNvSpPr txBox="1"/>
          <p:nvPr>
            <p:ph idx="2" type="title"/>
          </p:nvPr>
        </p:nvSpPr>
        <p:spPr>
          <a:xfrm>
            <a:off x="1407350" y="1716863"/>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106" name="Google Shape;106;p8"/>
          <p:cNvSpPr txBox="1"/>
          <p:nvPr>
            <p:ph idx="1" type="subTitle"/>
          </p:nvPr>
        </p:nvSpPr>
        <p:spPr>
          <a:xfrm>
            <a:off x="1407350" y="2302788"/>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107" name="Google Shape;107;p8"/>
          <p:cNvSpPr txBox="1"/>
          <p:nvPr>
            <p:ph idx="3" type="title"/>
          </p:nvPr>
        </p:nvSpPr>
        <p:spPr>
          <a:xfrm>
            <a:off x="742200" y="1717925"/>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108" name="Google Shape;108;p8"/>
          <p:cNvCxnSpPr/>
          <p:nvPr/>
        </p:nvCxnSpPr>
        <p:spPr>
          <a:xfrm rot="10800000">
            <a:off x="1349125" y="1601825"/>
            <a:ext cx="0" cy="120960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8"/>
          <p:cNvSpPr txBox="1"/>
          <p:nvPr>
            <p:ph idx="4" type="title"/>
          </p:nvPr>
        </p:nvSpPr>
        <p:spPr>
          <a:xfrm>
            <a:off x="3986225" y="1716863"/>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110" name="Google Shape;110;p8"/>
          <p:cNvSpPr txBox="1"/>
          <p:nvPr>
            <p:ph idx="5" type="subTitle"/>
          </p:nvPr>
        </p:nvSpPr>
        <p:spPr>
          <a:xfrm>
            <a:off x="3986225" y="2302788"/>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111" name="Google Shape;111;p8"/>
          <p:cNvSpPr txBox="1"/>
          <p:nvPr>
            <p:ph idx="6" type="title"/>
          </p:nvPr>
        </p:nvSpPr>
        <p:spPr>
          <a:xfrm>
            <a:off x="3321075" y="1717925"/>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112" name="Google Shape;112;p8"/>
          <p:cNvCxnSpPr/>
          <p:nvPr/>
        </p:nvCxnSpPr>
        <p:spPr>
          <a:xfrm rot="10800000">
            <a:off x="3928000" y="1601825"/>
            <a:ext cx="0" cy="120960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8"/>
          <p:cNvSpPr txBox="1"/>
          <p:nvPr>
            <p:ph idx="7" type="title"/>
          </p:nvPr>
        </p:nvSpPr>
        <p:spPr>
          <a:xfrm>
            <a:off x="6666750" y="1716863"/>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114" name="Google Shape;114;p8"/>
          <p:cNvSpPr txBox="1"/>
          <p:nvPr>
            <p:ph idx="8" type="subTitle"/>
          </p:nvPr>
        </p:nvSpPr>
        <p:spPr>
          <a:xfrm>
            <a:off x="6666750" y="2302788"/>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115" name="Google Shape;115;p8"/>
          <p:cNvSpPr txBox="1"/>
          <p:nvPr>
            <p:ph idx="9" type="title"/>
          </p:nvPr>
        </p:nvSpPr>
        <p:spPr>
          <a:xfrm>
            <a:off x="6001600" y="1717925"/>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116" name="Google Shape;116;p8"/>
          <p:cNvCxnSpPr/>
          <p:nvPr/>
        </p:nvCxnSpPr>
        <p:spPr>
          <a:xfrm rot="10800000">
            <a:off x="6608525" y="1601825"/>
            <a:ext cx="0" cy="1209600"/>
          </a:xfrm>
          <a:prstGeom prst="straightConnector1">
            <a:avLst/>
          </a:prstGeom>
          <a:noFill/>
          <a:ln cap="flat" cmpd="sng" w="9525">
            <a:solidFill>
              <a:schemeClr val="dk2"/>
            </a:solidFill>
            <a:prstDash val="solid"/>
            <a:round/>
            <a:headEnd len="med" w="med" type="none"/>
            <a:tailEnd len="med" w="med" type="none"/>
          </a:ln>
        </p:spPr>
      </p:cxnSp>
      <p:sp>
        <p:nvSpPr>
          <p:cNvPr id="117" name="Google Shape;117;p8"/>
          <p:cNvSpPr txBox="1"/>
          <p:nvPr>
            <p:ph idx="13" type="title"/>
          </p:nvPr>
        </p:nvSpPr>
        <p:spPr>
          <a:xfrm>
            <a:off x="1407350" y="3078888"/>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118" name="Google Shape;118;p8"/>
          <p:cNvSpPr txBox="1"/>
          <p:nvPr>
            <p:ph idx="14" type="subTitle"/>
          </p:nvPr>
        </p:nvSpPr>
        <p:spPr>
          <a:xfrm>
            <a:off x="1407350" y="3664813"/>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119" name="Google Shape;119;p8"/>
          <p:cNvSpPr txBox="1"/>
          <p:nvPr>
            <p:ph idx="15" type="title"/>
          </p:nvPr>
        </p:nvSpPr>
        <p:spPr>
          <a:xfrm>
            <a:off x="742200" y="3079950"/>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120" name="Google Shape;120;p8"/>
          <p:cNvCxnSpPr/>
          <p:nvPr/>
        </p:nvCxnSpPr>
        <p:spPr>
          <a:xfrm rot="10800000">
            <a:off x="1349125" y="2963850"/>
            <a:ext cx="0" cy="1209600"/>
          </a:xfrm>
          <a:prstGeom prst="straightConnector1">
            <a:avLst/>
          </a:prstGeom>
          <a:noFill/>
          <a:ln cap="flat" cmpd="sng" w="9525">
            <a:solidFill>
              <a:schemeClr val="dk2"/>
            </a:solidFill>
            <a:prstDash val="solid"/>
            <a:round/>
            <a:headEnd len="med" w="med" type="none"/>
            <a:tailEnd len="med" w="med" type="none"/>
          </a:ln>
        </p:spPr>
      </p:cxnSp>
      <p:sp>
        <p:nvSpPr>
          <p:cNvPr id="121" name="Google Shape;121;p8"/>
          <p:cNvSpPr txBox="1"/>
          <p:nvPr>
            <p:ph idx="16" type="title"/>
          </p:nvPr>
        </p:nvSpPr>
        <p:spPr>
          <a:xfrm>
            <a:off x="3986225" y="3078888"/>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122" name="Google Shape;122;p8"/>
          <p:cNvSpPr txBox="1"/>
          <p:nvPr>
            <p:ph idx="17" type="subTitle"/>
          </p:nvPr>
        </p:nvSpPr>
        <p:spPr>
          <a:xfrm>
            <a:off x="3986225" y="3664813"/>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123" name="Google Shape;123;p8"/>
          <p:cNvSpPr txBox="1"/>
          <p:nvPr>
            <p:ph idx="18" type="title"/>
          </p:nvPr>
        </p:nvSpPr>
        <p:spPr>
          <a:xfrm>
            <a:off x="3321075" y="3079950"/>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124" name="Google Shape;124;p8"/>
          <p:cNvCxnSpPr/>
          <p:nvPr/>
        </p:nvCxnSpPr>
        <p:spPr>
          <a:xfrm rot="10800000">
            <a:off x="3928000" y="2963850"/>
            <a:ext cx="0" cy="1209600"/>
          </a:xfrm>
          <a:prstGeom prst="straightConnector1">
            <a:avLst/>
          </a:prstGeom>
          <a:noFill/>
          <a:ln cap="flat" cmpd="sng" w="9525">
            <a:solidFill>
              <a:schemeClr val="dk2"/>
            </a:solidFill>
            <a:prstDash val="solid"/>
            <a:round/>
            <a:headEnd len="med" w="med" type="none"/>
            <a:tailEnd len="med" w="med" type="none"/>
          </a:ln>
        </p:spPr>
      </p:cxnSp>
      <p:sp>
        <p:nvSpPr>
          <p:cNvPr id="125" name="Google Shape;125;p8"/>
          <p:cNvSpPr txBox="1"/>
          <p:nvPr>
            <p:ph idx="19" type="title"/>
          </p:nvPr>
        </p:nvSpPr>
        <p:spPr>
          <a:xfrm>
            <a:off x="6666750" y="3078888"/>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126" name="Google Shape;126;p8"/>
          <p:cNvSpPr txBox="1"/>
          <p:nvPr>
            <p:ph idx="20" type="subTitle"/>
          </p:nvPr>
        </p:nvSpPr>
        <p:spPr>
          <a:xfrm>
            <a:off x="6666750" y="3664813"/>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127" name="Google Shape;127;p8"/>
          <p:cNvSpPr txBox="1"/>
          <p:nvPr>
            <p:ph idx="21" type="title"/>
          </p:nvPr>
        </p:nvSpPr>
        <p:spPr>
          <a:xfrm>
            <a:off x="6001600" y="3079950"/>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128" name="Google Shape;128;p8"/>
          <p:cNvCxnSpPr/>
          <p:nvPr/>
        </p:nvCxnSpPr>
        <p:spPr>
          <a:xfrm rot="10800000">
            <a:off x="6608525" y="2963850"/>
            <a:ext cx="0" cy="1209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2">
  <p:cSld name="CUSTOM_1">
    <p:spTree>
      <p:nvGrpSpPr>
        <p:cNvPr id="129" name="Shape 129"/>
        <p:cNvGrpSpPr/>
        <p:nvPr/>
      </p:nvGrpSpPr>
      <p:grpSpPr>
        <a:xfrm>
          <a:off x="0" y="0"/>
          <a:ext cx="0" cy="0"/>
          <a:chOff x="0" y="0"/>
          <a:chExt cx="0" cy="0"/>
        </a:xfrm>
      </p:grpSpPr>
      <p:pic>
        <p:nvPicPr>
          <p:cNvPr id="130" name="Google Shape;130;p9"/>
          <p:cNvPicPr preferRelativeResize="0"/>
          <p:nvPr/>
        </p:nvPicPr>
        <p:blipFill>
          <a:blip r:embed="rId2">
            <a:alphaModFix/>
          </a:blip>
          <a:stretch>
            <a:fillRect/>
          </a:stretch>
        </p:blipFill>
        <p:spPr>
          <a:xfrm>
            <a:off x="0" y="0"/>
            <a:ext cx="9143997" cy="5139784"/>
          </a:xfrm>
          <a:prstGeom prst="rect">
            <a:avLst/>
          </a:prstGeom>
          <a:noFill/>
          <a:ln>
            <a:noFill/>
          </a:ln>
        </p:spPr>
      </p:pic>
      <p:sp>
        <p:nvSpPr>
          <p:cNvPr id="131" name="Google Shape;131;p9"/>
          <p:cNvSpPr txBox="1"/>
          <p:nvPr>
            <p:ph type="title"/>
          </p:nvPr>
        </p:nvSpPr>
        <p:spPr>
          <a:xfrm>
            <a:off x="4861025" y="988675"/>
            <a:ext cx="3895800" cy="286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6000">
                <a:solidFill>
                  <a:srgbClr val="FFFFFF"/>
                </a:solidFill>
                <a:latin typeface="Rajdhani"/>
                <a:ea typeface="Rajdhani"/>
                <a:cs typeface="Rajdhani"/>
                <a:sym typeface="Rajdhani"/>
              </a:defRPr>
            </a:lvl1pPr>
            <a:lvl2pPr lvl="1" rtl="0">
              <a:spcBef>
                <a:spcPts val="0"/>
              </a:spcBef>
              <a:spcAft>
                <a:spcPts val="0"/>
              </a:spcAft>
              <a:buNone/>
              <a:defRPr b="1" sz="6000">
                <a:solidFill>
                  <a:srgbClr val="FFFFFF"/>
                </a:solidFill>
                <a:latin typeface="Rajdhani"/>
                <a:ea typeface="Rajdhani"/>
                <a:cs typeface="Rajdhani"/>
                <a:sym typeface="Rajdhani"/>
              </a:defRPr>
            </a:lvl2pPr>
            <a:lvl3pPr lvl="2" rtl="0">
              <a:spcBef>
                <a:spcPts val="0"/>
              </a:spcBef>
              <a:spcAft>
                <a:spcPts val="0"/>
              </a:spcAft>
              <a:buNone/>
              <a:defRPr b="1" sz="6000">
                <a:solidFill>
                  <a:srgbClr val="FFFFFF"/>
                </a:solidFill>
                <a:latin typeface="Rajdhani"/>
                <a:ea typeface="Rajdhani"/>
                <a:cs typeface="Rajdhani"/>
                <a:sym typeface="Rajdhani"/>
              </a:defRPr>
            </a:lvl3pPr>
            <a:lvl4pPr lvl="3" rtl="0">
              <a:spcBef>
                <a:spcPts val="0"/>
              </a:spcBef>
              <a:spcAft>
                <a:spcPts val="0"/>
              </a:spcAft>
              <a:buNone/>
              <a:defRPr b="1" sz="6000">
                <a:solidFill>
                  <a:srgbClr val="FFFFFF"/>
                </a:solidFill>
                <a:latin typeface="Rajdhani"/>
                <a:ea typeface="Rajdhani"/>
                <a:cs typeface="Rajdhani"/>
                <a:sym typeface="Rajdhani"/>
              </a:defRPr>
            </a:lvl4pPr>
            <a:lvl5pPr lvl="4" rtl="0">
              <a:spcBef>
                <a:spcPts val="0"/>
              </a:spcBef>
              <a:spcAft>
                <a:spcPts val="0"/>
              </a:spcAft>
              <a:buNone/>
              <a:defRPr b="1" sz="6000">
                <a:solidFill>
                  <a:srgbClr val="FFFFFF"/>
                </a:solidFill>
                <a:latin typeface="Rajdhani"/>
                <a:ea typeface="Rajdhani"/>
                <a:cs typeface="Rajdhani"/>
                <a:sym typeface="Rajdhani"/>
              </a:defRPr>
            </a:lvl5pPr>
            <a:lvl6pPr lvl="5" rtl="0">
              <a:spcBef>
                <a:spcPts val="0"/>
              </a:spcBef>
              <a:spcAft>
                <a:spcPts val="0"/>
              </a:spcAft>
              <a:buNone/>
              <a:defRPr b="1" sz="6000">
                <a:solidFill>
                  <a:srgbClr val="FFFFFF"/>
                </a:solidFill>
                <a:latin typeface="Rajdhani"/>
                <a:ea typeface="Rajdhani"/>
                <a:cs typeface="Rajdhani"/>
                <a:sym typeface="Rajdhani"/>
              </a:defRPr>
            </a:lvl6pPr>
            <a:lvl7pPr lvl="6" rtl="0">
              <a:spcBef>
                <a:spcPts val="0"/>
              </a:spcBef>
              <a:spcAft>
                <a:spcPts val="0"/>
              </a:spcAft>
              <a:buNone/>
              <a:defRPr b="1" sz="6000">
                <a:solidFill>
                  <a:srgbClr val="FFFFFF"/>
                </a:solidFill>
                <a:latin typeface="Rajdhani"/>
                <a:ea typeface="Rajdhani"/>
                <a:cs typeface="Rajdhani"/>
                <a:sym typeface="Rajdhani"/>
              </a:defRPr>
            </a:lvl7pPr>
            <a:lvl8pPr lvl="7" rtl="0">
              <a:spcBef>
                <a:spcPts val="0"/>
              </a:spcBef>
              <a:spcAft>
                <a:spcPts val="0"/>
              </a:spcAft>
              <a:buNone/>
              <a:defRPr b="1" sz="6000">
                <a:solidFill>
                  <a:srgbClr val="FFFFFF"/>
                </a:solidFill>
                <a:latin typeface="Rajdhani"/>
                <a:ea typeface="Rajdhani"/>
                <a:cs typeface="Rajdhani"/>
                <a:sym typeface="Rajdhani"/>
              </a:defRPr>
            </a:lvl8pPr>
            <a:lvl9pPr lvl="8" rtl="0">
              <a:spcBef>
                <a:spcPts val="0"/>
              </a:spcBef>
              <a:spcAft>
                <a:spcPts val="0"/>
              </a:spcAft>
              <a:buNone/>
              <a:defRPr b="1" sz="6000">
                <a:solidFill>
                  <a:srgbClr val="FFFFFF"/>
                </a:solidFill>
                <a:latin typeface="Rajdhani"/>
                <a:ea typeface="Rajdhani"/>
                <a:cs typeface="Rajdhani"/>
                <a:sym typeface="Rajdhan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gráfico 1">
  <p:cSld name="Texto y Multimedia_1_1_1_1_1">
    <p:spTree>
      <p:nvGrpSpPr>
        <p:cNvPr id="132" name="Shape 132"/>
        <p:cNvGrpSpPr/>
        <p:nvPr/>
      </p:nvGrpSpPr>
      <p:grpSpPr>
        <a:xfrm>
          <a:off x="0" y="0"/>
          <a:ext cx="0" cy="0"/>
          <a:chOff x="0" y="0"/>
          <a:chExt cx="0" cy="0"/>
        </a:xfrm>
      </p:grpSpPr>
      <p:pic>
        <p:nvPicPr>
          <p:cNvPr id="133" name="Google Shape;133;p10"/>
          <p:cNvPicPr preferRelativeResize="0"/>
          <p:nvPr/>
        </p:nvPicPr>
        <p:blipFill>
          <a:blip r:embed="rId2">
            <a:alphaModFix/>
          </a:blip>
          <a:stretch>
            <a:fillRect/>
          </a:stretch>
        </p:blipFill>
        <p:spPr>
          <a:xfrm>
            <a:off x="0" y="1406"/>
            <a:ext cx="9143999" cy="5140688"/>
          </a:xfrm>
          <a:prstGeom prst="rect">
            <a:avLst/>
          </a:prstGeom>
          <a:noFill/>
          <a:ln>
            <a:noFill/>
          </a:ln>
        </p:spPr>
      </p:pic>
      <p:sp>
        <p:nvSpPr>
          <p:cNvPr id="134" name="Google Shape;134;p10"/>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135" name="Google Shape;135;p10"/>
          <p:cNvSpPr txBox="1"/>
          <p:nvPr>
            <p:ph idx="1" type="subTitle"/>
          </p:nvPr>
        </p:nvSpPr>
        <p:spPr>
          <a:xfrm>
            <a:off x="117700" y="4778625"/>
            <a:ext cx="57072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
        <p:nvSpPr>
          <p:cNvPr id="136" name="Google Shape;136;p10"/>
          <p:cNvSpPr txBox="1"/>
          <p:nvPr>
            <p:ph idx="2" type="body"/>
          </p:nvPr>
        </p:nvSpPr>
        <p:spPr>
          <a:xfrm>
            <a:off x="370450" y="3913650"/>
            <a:ext cx="8422500" cy="684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lvl1pPr indent="-304800" lvl="0" marL="457200" rtl="0" algn="just">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indent="-304800" lvl="1" marL="9144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indent="-304800" lvl="2" marL="13716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indent="-304800" lvl="3" marL="18288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indent="-304800" lvl="4" marL="22860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indent="-304800" lvl="5" marL="27432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indent="-304800" lvl="6" marL="32004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indent="-304800" lvl="7" marL="36576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indent="-304800" lvl="8" marL="41148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0" y="0"/>
            <a:ext cx="9142800" cy="51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0"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loom.com/screen-recorder" TargetMode="External"/><Relationship Id="rId4" Type="http://schemas.openxmlformats.org/officeDocument/2006/relationships/hyperlink" Target="https://screencast-o-matic.com/" TargetMode="External"/><Relationship Id="rId9" Type="http://schemas.openxmlformats.org/officeDocument/2006/relationships/image" Target="../media/image10.png"/><Relationship Id="rId5" Type="http://schemas.openxmlformats.org/officeDocument/2006/relationships/hyperlink" Target="https://obsproject.com/es/download" TargetMode="External"/><Relationship Id="rId6" Type="http://schemas.openxmlformats.org/officeDocument/2006/relationships/hyperlink" Target="https://chrome.google.com/webstore/detail/screencastify-screen-vide/mmeijimgabbpbgpdklnllpncmdofkcpn?hl=es" TargetMode="External"/><Relationship Id="rId7" Type="http://schemas.openxmlformats.org/officeDocument/2006/relationships/image" Target="../media/image8.png"/><Relationship Id="rId8"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rive.google.com/file/d/15-6kviNtNDa5Z-x9FRVJ9HYnwOgnRPLd/view?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5233225" y="2727300"/>
            <a:ext cx="3397200" cy="977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s"/>
              <a:t>Advanced Analytics</a:t>
            </a:r>
            <a:endParaRPr/>
          </a:p>
        </p:txBody>
      </p:sp>
      <p:sp>
        <p:nvSpPr>
          <p:cNvPr id="163" name="Google Shape;163;p16"/>
          <p:cNvSpPr txBox="1"/>
          <p:nvPr>
            <p:ph idx="1" type="subTitle"/>
          </p:nvPr>
        </p:nvSpPr>
        <p:spPr>
          <a:xfrm>
            <a:off x="4856950" y="1373550"/>
            <a:ext cx="3773400" cy="114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4400"/>
              <a:t>Hackathon Data Analytics</a:t>
            </a:r>
            <a:endParaRPr sz="4400"/>
          </a:p>
        </p:txBody>
      </p:sp>
      <p:pic>
        <p:nvPicPr>
          <p:cNvPr id="164" name="Google Shape;164;p16"/>
          <p:cNvPicPr preferRelativeResize="0"/>
          <p:nvPr/>
        </p:nvPicPr>
        <p:blipFill>
          <a:blip r:embed="rId3">
            <a:alphaModFix/>
          </a:blip>
          <a:stretch>
            <a:fillRect/>
          </a:stretch>
        </p:blipFill>
        <p:spPr>
          <a:xfrm>
            <a:off x="7266175" y="3508800"/>
            <a:ext cx="1364250" cy="1364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Modalidad de trabajo</a:t>
            </a:r>
            <a:endParaRPr/>
          </a:p>
        </p:txBody>
      </p:sp>
      <p:sp>
        <p:nvSpPr>
          <p:cNvPr id="237" name="Google Shape;237;p25"/>
          <p:cNvSpPr txBox="1"/>
          <p:nvPr>
            <p:ph idx="1" type="body"/>
          </p:nvPr>
        </p:nvSpPr>
        <p:spPr>
          <a:xfrm>
            <a:off x="294250" y="1318150"/>
            <a:ext cx="8523300" cy="32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rgbClr val="434343"/>
                </a:solidFill>
                <a:latin typeface="Open Sans"/>
                <a:ea typeface="Open Sans"/>
                <a:cs typeface="Open Sans"/>
                <a:sym typeface="Open Sans"/>
              </a:rPr>
              <a:t>¿Cómo vamos a trabajar? </a:t>
            </a:r>
            <a:r>
              <a:rPr lang="es" sz="1800">
                <a:solidFill>
                  <a:srgbClr val="434343"/>
                </a:solidFill>
                <a:latin typeface="Open Sans"/>
                <a:ea typeface="Open Sans"/>
                <a:cs typeface="Open Sans"/>
                <a:sym typeface="Open Sans"/>
              </a:rPr>
              <a:t>En dos instancias: una individual y una grupal.</a:t>
            </a:r>
            <a:endParaRPr sz="1800">
              <a:solidFill>
                <a:srgbClr val="434343"/>
              </a:solidFill>
              <a:latin typeface="Open Sans"/>
              <a:ea typeface="Open Sans"/>
              <a:cs typeface="Open Sans"/>
              <a:sym typeface="Open Sans"/>
            </a:endParaRPr>
          </a:p>
          <a:p>
            <a:pPr indent="0" lvl="0" marL="0" rtl="0" algn="ctr">
              <a:spcBef>
                <a:spcPts val="0"/>
              </a:spcBef>
              <a:spcAft>
                <a:spcPts val="0"/>
              </a:spcAft>
              <a:buNone/>
            </a:pPr>
            <a:r>
              <a:t/>
            </a:r>
            <a:endParaRPr sz="1800">
              <a:solidFill>
                <a:srgbClr val="434343"/>
              </a:solidFill>
              <a:latin typeface="Open Sans"/>
              <a:ea typeface="Open Sans"/>
              <a:cs typeface="Open Sans"/>
              <a:sym typeface="Open Sans"/>
            </a:endParaRPr>
          </a:p>
          <a:p>
            <a:pPr indent="-342900" lvl="0" marL="457200" rtl="0" algn="l">
              <a:lnSpc>
                <a:spcPct val="150000"/>
              </a:lnSpc>
              <a:spcBef>
                <a:spcPts val="0"/>
              </a:spcBef>
              <a:spcAft>
                <a:spcPts val="0"/>
              </a:spcAft>
              <a:buClr>
                <a:srgbClr val="434343"/>
              </a:buClr>
              <a:buSzPts val="1800"/>
              <a:buFont typeface="Rajdhani"/>
              <a:buAutoNum type="arabicParenR"/>
            </a:pPr>
            <a:r>
              <a:rPr b="1" lang="es" sz="1800">
                <a:solidFill>
                  <a:srgbClr val="434343"/>
                </a:solidFill>
                <a:latin typeface="Open Sans"/>
                <a:ea typeface="Open Sans"/>
                <a:cs typeface="Open Sans"/>
                <a:sym typeface="Open Sans"/>
              </a:rPr>
              <a:t>Instancia individual: </a:t>
            </a:r>
            <a:br>
              <a:rPr b="1" lang="es" sz="1800">
                <a:solidFill>
                  <a:srgbClr val="434343"/>
                </a:solidFill>
                <a:latin typeface="Open Sans"/>
                <a:ea typeface="Open Sans"/>
                <a:cs typeface="Open Sans"/>
                <a:sym typeface="Open Sans"/>
              </a:rPr>
            </a:br>
            <a:r>
              <a:rPr lang="es" sz="1800">
                <a:solidFill>
                  <a:srgbClr val="434343"/>
                </a:solidFill>
                <a:latin typeface="Open Sans"/>
                <a:ea typeface="Open Sans"/>
                <a:cs typeface="Open Sans"/>
                <a:sym typeface="Open Sans"/>
              </a:rPr>
              <a:t>Contaron con </a:t>
            </a:r>
            <a:r>
              <a:rPr lang="es" sz="1800">
                <a:solidFill>
                  <a:srgbClr val="434343"/>
                </a:solidFill>
                <a:latin typeface="Open Sans"/>
                <a:ea typeface="Open Sans"/>
                <a:cs typeface="Open Sans"/>
                <a:sym typeface="Open Sans"/>
              </a:rPr>
              <a:t>ti</a:t>
            </a:r>
            <a:r>
              <a:rPr lang="es" sz="1800">
                <a:solidFill>
                  <a:srgbClr val="434343"/>
                </a:solidFill>
                <a:latin typeface="Open Sans"/>
                <a:ea typeface="Open Sans"/>
                <a:cs typeface="Open Sans"/>
                <a:sym typeface="Open Sans"/>
              </a:rPr>
              <a:t>empo </a:t>
            </a:r>
            <a:r>
              <a:rPr b="1" lang="es" sz="1800" u="sng">
                <a:solidFill>
                  <a:srgbClr val="434343"/>
                </a:solidFill>
                <a:latin typeface="Open Sans"/>
                <a:ea typeface="Open Sans"/>
                <a:cs typeface="Open Sans"/>
                <a:sym typeface="Open Sans"/>
              </a:rPr>
              <a:t>hasta antes de empezar la clase</a:t>
            </a:r>
            <a:r>
              <a:rPr lang="es" sz="1800">
                <a:solidFill>
                  <a:srgbClr val="434343"/>
                </a:solidFill>
                <a:latin typeface="Open Sans"/>
                <a:ea typeface="Open Sans"/>
                <a:cs typeface="Open Sans"/>
                <a:sym typeface="Open Sans"/>
              </a:rPr>
              <a:t> para cumplir con la instancia individual donde debían realizar un análisis exploratorio de la información y pensar qué les gustaría implementar en la solución de Analytics. </a:t>
            </a:r>
            <a:endParaRPr sz="18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434343"/>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Modalidad de trabajo</a:t>
            </a:r>
            <a:endParaRPr/>
          </a:p>
        </p:txBody>
      </p:sp>
      <p:sp>
        <p:nvSpPr>
          <p:cNvPr id="243" name="Google Shape;243;p26"/>
          <p:cNvSpPr txBox="1"/>
          <p:nvPr>
            <p:ph idx="1" type="body"/>
          </p:nvPr>
        </p:nvSpPr>
        <p:spPr>
          <a:xfrm>
            <a:off x="310350" y="1255875"/>
            <a:ext cx="8523300" cy="32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rgbClr val="434343"/>
                </a:solidFill>
                <a:latin typeface="Open Sans"/>
                <a:ea typeface="Open Sans"/>
                <a:cs typeface="Open Sans"/>
                <a:sym typeface="Open Sans"/>
              </a:rPr>
              <a:t>¿Cómo vamos a trabajar? </a:t>
            </a:r>
            <a:r>
              <a:rPr lang="es" sz="1800">
                <a:solidFill>
                  <a:srgbClr val="434343"/>
                </a:solidFill>
                <a:latin typeface="Open Sans"/>
                <a:ea typeface="Open Sans"/>
                <a:cs typeface="Open Sans"/>
                <a:sym typeface="Open Sans"/>
              </a:rPr>
              <a:t>En dos instancias: una individual y una grupal.</a:t>
            </a:r>
            <a:endParaRPr sz="1800">
              <a:solidFill>
                <a:srgbClr val="434343"/>
              </a:solidFill>
              <a:latin typeface="Open Sans"/>
              <a:ea typeface="Open Sans"/>
              <a:cs typeface="Open Sans"/>
              <a:sym typeface="Open Sans"/>
            </a:endParaRPr>
          </a:p>
          <a:p>
            <a:pPr indent="0" lvl="0" marL="0" rtl="0" algn="ctr">
              <a:spcBef>
                <a:spcPts val="0"/>
              </a:spcBef>
              <a:spcAft>
                <a:spcPts val="0"/>
              </a:spcAft>
              <a:buNone/>
            </a:pPr>
            <a:r>
              <a:t/>
            </a:r>
            <a:endParaRPr b="1" sz="1800">
              <a:solidFill>
                <a:srgbClr val="434343"/>
              </a:solidFill>
              <a:latin typeface="Open Sans"/>
              <a:ea typeface="Open Sans"/>
              <a:cs typeface="Open Sans"/>
              <a:sym typeface="Open Sans"/>
            </a:endParaRPr>
          </a:p>
          <a:p>
            <a:pPr indent="-342900" lvl="0" marL="457200" rtl="0" algn="l">
              <a:spcBef>
                <a:spcPts val="0"/>
              </a:spcBef>
              <a:spcAft>
                <a:spcPts val="0"/>
              </a:spcAft>
              <a:buClr>
                <a:srgbClr val="434343"/>
              </a:buClr>
              <a:buSzPts val="1800"/>
              <a:buFont typeface="Rajdhani"/>
              <a:buAutoNum type="arabicParenR" startAt="2"/>
            </a:pPr>
            <a:r>
              <a:rPr b="1" lang="es" sz="1800">
                <a:solidFill>
                  <a:srgbClr val="434343"/>
                </a:solidFill>
                <a:latin typeface="Open Sans"/>
                <a:ea typeface="Open Sans"/>
                <a:cs typeface="Open Sans"/>
                <a:sym typeface="Open Sans"/>
              </a:rPr>
              <a:t>Instancia Grupal: </a:t>
            </a:r>
            <a:r>
              <a:rPr b="1" lang="es" sz="1800" u="sng">
                <a:solidFill>
                  <a:srgbClr val="434343"/>
                </a:solidFill>
                <a:latin typeface="Open Sans"/>
                <a:ea typeface="Open Sans"/>
                <a:cs typeface="Open Sans"/>
                <a:sym typeface="Open Sans"/>
              </a:rPr>
              <a:t>En la clase de </a:t>
            </a:r>
            <a:r>
              <a:rPr b="1" lang="es" sz="1800" u="sng">
                <a:solidFill>
                  <a:srgbClr val="434343"/>
                </a:solidFill>
                <a:latin typeface="Open Sans"/>
                <a:ea typeface="Open Sans"/>
                <a:cs typeface="Open Sans"/>
                <a:sym typeface="Open Sans"/>
              </a:rPr>
              <a:t>Hoy</a:t>
            </a:r>
            <a:r>
              <a:rPr b="1" lang="es" sz="1800">
                <a:solidFill>
                  <a:srgbClr val="434343"/>
                </a:solidFill>
                <a:latin typeface="Open Sans"/>
                <a:ea typeface="Open Sans"/>
                <a:cs typeface="Open Sans"/>
                <a:sym typeface="Open Sans"/>
              </a:rPr>
              <a:t>, </a:t>
            </a:r>
            <a:r>
              <a:rPr lang="es" sz="1800">
                <a:solidFill>
                  <a:srgbClr val="434343"/>
                </a:solidFill>
                <a:latin typeface="Open Sans"/>
                <a:ea typeface="Open Sans"/>
                <a:cs typeface="Open Sans"/>
                <a:sym typeface="Open Sans"/>
              </a:rPr>
              <a:t>vamos a armar los grupos de acuerdo con la herramienta que cada uno elija. Cada uno de los alumnos tiene que llegar a esta instancia con las actividades individuales ya resueltas: sus notas, propuestas, DER y análisis tentativos. </a:t>
            </a:r>
            <a:br>
              <a:rPr lang="es" sz="1800">
                <a:solidFill>
                  <a:srgbClr val="434343"/>
                </a:solidFill>
                <a:latin typeface="Open Sans"/>
                <a:ea typeface="Open Sans"/>
                <a:cs typeface="Open Sans"/>
                <a:sym typeface="Open Sans"/>
              </a:rPr>
            </a:br>
            <a:r>
              <a:rPr lang="es" sz="1800">
                <a:solidFill>
                  <a:srgbClr val="434343"/>
                </a:solidFill>
                <a:latin typeface="Open Sans"/>
                <a:ea typeface="Open Sans"/>
                <a:cs typeface="Open Sans"/>
                <a:sym typeface="Open Sans"/>
              </a:rPr>
              <a:t>Grupalmente </a:t>
            </a:r>
            <a:r>
              <a:rPr b="1" lang="es" sz="1800" u="sng">
                <a:solidFill>
                  <a:srgbClr val="434343"/>
                </a:solidFill>
                <a:latin typeface="Open Sans"/>
                <a:ea typeface="Open Sans"/>
                <a:cs typeface="Open Sans"/>
                <a:sym typeface="Open Sans"/>
              </a:rPr>
              <a:t>van a desarrollar en clase</a:t>
            </a:r>
            <a:r>
              <a:rPr lang="es" sz="1800">
                <a:solidFill>
                  <a:srgbClr val="434343"/>
                </a:solidFill>
                <a:latin typeface="Open Sans"/>
                <a:ea typeface="Open Sans"/>
                <a:cs typeface="Open Sans"/>
                <a:sym typeface="Open Sans"/>
              </a:rPr>
              <a:t> el proyecto a entregar. Pueden tomar ideas de cada uno </a:t>
            </a:r>
            <a:r>
              <a:rPr lang="es" sz="1800">
                <a:solidFill>
                  <a:srgbClr val="434343"/>
                </a:solidFill>
                <a:latin typeface="Open Sans"/>
                <a:ea typeface="Open Sans"/>
                <a:cs typeface="Open Sans"/>
                <a:sym typeface="Open Sans"/>
              </a:rPr>
              <a:t>más</a:t>
            </a:r>
            <a:r>
              <a:rPr lang="es" sz="1800">
                <a:solidFill>
                  <a:srgbClr val="434343"/>
                </a:solidFill>
                <a:latin typeface="Open Sans"/>
                <a:ea typeface="Open Sans"/>
                <a:cs typeface="Open Sans"/>
                <a:sym typeface="Open Sans"/>
              </a:rPr>
              <a:t> no la solución de uno solo de los integrantes.</a:t>
            </a:r>
            <a:endParaRPr sz="18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434343"/>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Modalidad de trabajo</a:t>
            </a:r>
            <a:endParaRPr/>
          </a:p>
        </p:txBody>
      </p:sp>
      <p:sp>
        <p:nvSpPr>
          <p:cNvPr id="249" name="Google Shape;249;p27"/>
          <p:cNvSpPr txBox="1"/>
          <p:nvPr>
            <p:ph idx="1" type="body"/>
          </p:nvPr>
        </p:nvSpPr>
        <p:spPr>
          <a:xfrm>
            <a:off x="493675" y="1318150"/>
            <a:ext cx="78018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rgbClr val="434343"/>
                </a:solidFill>
                <a:latin typeface="Open Sans"/>
                <a:ea typeface="Open Sans"/>
                <a:cs typeface="Open Sans"/>
                <a:sym typeface="Open Sans"/>
              </a:rPr>
              <a:t>La modalidad de trabajo es </a:t>
            </a:r>
            <a:r>
              <a:rPr b="1" lang="es" sz="1900" u="sng">
                <a:solidFill>
                  <a:srgbClr val="434343"/>
                </a:solidFill>
                <a:latin typeface="Open Sans"/>
                <a:ea typeface="Open Sans"/>
                <a:cs typeface="Open Sans"/>
                <a:sym typeface="Open Sans"/>
              </a:rPr>
              <a:t>grupal y aleatoria:</a:t>
            </a:r>
            <a:r>
              <a:rPr lang="es" sz="1900">
                <a:solidFill>
                  <a:srgbClr val="434343"/>
                </a:solidFill>
                <a:latin typeface="Open Sans"/>
                <a:ea typeface="Open Sans"/>
                <a:cs typeface="Open Sans"/>
                <a:sym typeface="Open Sans"/>
              </a:rPr>
              <a:t> (los grupos se van a armar aleatoriamente de acuerdo a la herramienta elegida). </a:t>
            </a:r>
            <a:endParaRPr sz="19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900">
              <a:solidFill>
                <a:srgbClr val="434343"/>
              </a:solidFill>
              <a:latin typeface="Open Sans"/>
              <a:ea typeface="Open Sans"/>
              <a:cs typeface="Open Sans"/>
              <a:sym typeface="Open Sans"/>
            </a:endParaRPr>
          </a:p>
          <a:p>
            <a:pPr indent="0" lvl="0" marL="0" rtl="0" algn="l">
              <a:spcBef>
                <a:spcPts val="0"/>
              </a:spcBef>
              <a:spcAft>
                <a:spcPts val="0"/>
              </a:spcAft>
              <a:buNone/>
            </a:pPr>
            <a:r>
              <a:rPr lang="es" sz="1900">
                <a:solidFill>
                  <a:srgbClr val="434343"/>
                </a:solidFill>
                <a:latin typeface="Open Sans"/>
                <a:ea typeface="Open Sans"/>
                <a:cs typeface="Open Sans"/>
                <a:sym typeface="Open Sans"/>
              </a:rPr>
              <a:t>El objetivo es conocer a los distintos integrantes del equipo y desafiarse a trabajar con compañeros que no haya trabajado antes. </a:t>
            </a:r>
            <a:endParaRPr sz="19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900">
              <a:solidFill>
                <a:srgbClr val="434343"/>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Modalidad de trabajo</a:t>
            </a:r>
            <a:endParaRPr/>
          </a:p>
        </p:txBody>
      </p:sp>
      <p:sp>
        <p:nvSpPr>
          <p:cNvPr id="255" name="Google Shape;255;p28"/>
          <p:cNvSpPr txBox="1"/>
          <p:nvPr>
            <p:ph idx="1" type="body"/>
          </p:nvPr>
        </p:nvSpPr>
        <p:spPr>
          <a:xfrm>
            <a:off x="666850" y="1318150"/>
            <a:ext cx="78105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rgbClr val="434343"/>
                </a:solidFill>
                <a:latin typeface="Open Sans"/>
                <a:ea typeface="Open Sans"/>
                <a:cs typeface="Open Sans"/>
                <a:sym typeface="Open Sans"/>
              </a:rPr>
              <a:t>C</a:t>
            </a:r>
            <a:r>
              <a:rPr lang="es" sz="1900">
                <a:solidFill>
                  <a:srgbClr val="434343"/>
                </a:solidFill>
                <a:latin typeface="Open Sans"/>
                <a:ea typeface="Open Sans"/>
                <a:cs typeface="Open Sans"/>
                <a:sym typeface="Open Sans"/>
              </a:rPr>
              <a:t>uentan con su </a:t>
            </a:r>
            <a:r>
              <a:rPr b="1" lang="es" sz="1900">
                <a:solidFill>
                  <a:srgbClr val="434343"/>
                </a:solidFill>
                <a:latin typeface="Open Sans"/>
                <a:ea typeface="Open Sans"/>
                <a:cs typeface="Open Sans"/>
                <a:sym typeface="Open Sans"/>
              </a:rPr>
              <a:t>análisis exploratorio inicial</a:t>
            </a:r>
            <a:r>
              <a:rPr lang="es" sz="1900">
                <a:solidFill>
                  <a:srgbClr val="434343"/>
                </a:solidFill>
                <a:latin typeface="Open Sans"/>
                <a:ea typeface="Open Sans"/>
                <a:cs typeface="Open Sans"/>
                <a:sym typeface="Open Sans"/>
              </a:rPr>
              <a:t> del dataset pero en grupo es donde van a construir la propuesta a presentar.</a:t>
            </a:r>
            <a:endParaRPr sz="1900">
              <a:solidFill>
                <a:srgbClr val="434343"/>
              </a:solidFill>
              <a:latin typeface="Open Sans"/>
              <a:ea typeface="Open Sans"/>
              <a:cs typeface="Open Sans"/>
              <a:sym typeface="Open Sans"/>
            </a:endParaRPr>
          </a:p>
          <a:p>
            <a:pPr indent="0" lvl="0" marL="0" rtl="0" algn="l">
              <a:spcBef>
                <a:spcPts val="0"/>
              </a:spcBef>
              <a:spcAft>
                <a:spcPts val="0"/>
              </a:spcAft>
              <a:buNone/>
            </a:pPr>
            <a:r>
              <a:rPr lang="es" sz="1900">
                <a:solidFill>
                  <a:srgbClr val="434343"/>
                </a:solidFill>
                <a:latin typeface="Open Sans"/>
                <a:ea typeface="Open Sans"/>
                <a:cs typeface="Open Sans"/>
                <a:sym typeface="Open Sans"/>
              </a:rPr>
              <a:t> </a:t>
            </a:r>
            <a:endParaRPr sz="1900">
              <a:solidFill>
                <a:srgbClr val="434343"/>
              </a:solidFill>
              <a:latin typeface="Open Sans"/>
              <a:ea typeface="Open Sans"/>
              <a:cs typeface="Open Sans"/>
              <a:sym typeface="Open Sans"/>
            </a:endParaRPr>
          </a:p>
          <a:p>
            <a:pPr indent="0" lvl="0" marL="0" rtl="0" algn="l">
              <a:spcBef>
                <a:spcPts val="0"/>
              </a:spcBef>
              <a:spcAft>
                <a:spcPts val="0"/>
              </a:spcAft>
              <a:buNone/>
            </a:pPr>
            <a:r>
              <a:rPr lang="es" sz="1900">
                <a:solidFill>
                  <a:srgbClr val="434343"/>
                </a:solidFill>
                <a:latin typeface="Open Sans"/>
                <a:ea typeface="Open Sans"/>
                <a:cs typeface="Open Sans"/>
                <a:sym typeface="Open Sans"/>
              </a:rPr>
              <a:t>Debatan dentro de cada grupo y recuerden: </a:t>
            </a:r>
            <a:r>
              <a:rPr b="1" lang="es" sz="1900" u="sng">
                <a:solidFill>
                  <a:srgbClr val="434343"/>
                </a:solidFill>
                <a:latin typeface="Open Sans"/>
                <a:ea typeface="Open Sans"/>
                <a:cs typeface="Open Sans"/>
                <a:sym typeface="Open Sans"/>
              </a:rPr>
              <a:t>ninguna solución es incorrecta</a:t>
            </a:r>
            <a:r>
              <a:rPr lang="es" sz="1900">
                <a:solidFill>
                  <a:srgbClr val="434343"/>
                </a:solidFill>
                <a:latin typeface="Open Sans"/>
                <a:ea typeface="Open Sans"/>
                <a:cs typeface="Open Sans"/>
                <a:sym typeface="Open Sans"/>
              </a:rPr>
              <a:t>. De todas las propuestas que hagan los integrantes puede surgir algo superador.</a:t>
            </a:r>
            <a:endParaRPr sz="19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900">
              <a:solidFill>
                <a:srgbClr val="434343"/>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Bases de datos</a:t>
            </a:r>
            <a:endParaRPr/>
          </a:p>
        </p:txBody>
      </p:sp>
      <p:sp>
        <p:nvSpPr>
          <p:cNvPr id="261" name="Google Shape;261;p29"/>
          <p:cNvSpPr txBox="1"/>
          <p:nvPr>
            <p:ph idx="1" type="body"/>
          </p:nvPr>
        </p:nvSpPr>
        <p:spPr>
          <a:xfrm>
            <a:off x="294250" y="1318150"/>
            <a:ext cx="85233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a:p>
            <a:pPr indent="0" lvl="0" marL="0" rtl="0" algn="ctr">
              <a:spcBef>
                <a:spcPts val="0"/>
              </a:spcBef>
              <a:spcAft>
                <a:spcPts val="0"/>
              </a:spcAft>
              <a:buNone/>
            </a:pPr>
            <a:r>
              <a:rPr lang="es" sz="2100">
                <a:solidFill>
                  <a:srgbClr val="434343"/>
                </a:solidFill>
                <a:latin typeface="Open Sans"/>
                <a:ea typeface="Open Sans"/>
                <a:cs typeface="Open Sans"/>
                <a:sym typeface="Open Sans"/>
              </a:rPr>
              <a:t>Los jurados evaluarán la correcta utilización de los datasets iniciales (obligatorio) y luego evaluaran la pertinencia de la información adicional (opcional).</a:t>
            </a:r>
            <a:endParaRPr sz="21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2100">
              <a:solidFill>
                <a:srgbClr val="434343"/>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3573250" y="1101250"/>
            <a:ext cx="5183700" cy="286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4500"/>
              <a:t>Análisis</a:t>
            </a:r>
            <a:endParaRPr sz="4500"/>
          </a:p>
          <a:p>
            <a:pPr indent="0" lvl="0" marL="0" rtl="0" algn="r">
              <a:spcBef>
                <a:spcPts val="0"/>
              </a:spcBef>
              <a:spcAft>
                <a:spcPts val="0"/>
              </a:spcAft>
              <a:buNone/>
            </a:pPr>
            <a:r>
              <a:rPr lang="es" sz="4500"/>
              <a:t>Exploratorio</a:t>
            </a:r>
            <a:endParaRPr sz="4500"/>
          </a:p>
          <a:p>
            <a:pPr indent="0" lvl="0" marL="0" rtl="0" algn="r">
              <a:spcBef>
                <a:spcPts val="0"/>
              </a:spcBef>
              <a:spcAft>
                <a:spcPts val="0"/>
              </a:spcAft>
              <a:buNone/>
            </a:pPr>
            <a:r>
              <a:rPr lang="es" sz="4500"/>
              <a:t>Inicial</a:t>
            </a:r>
            <a:endParaRPr sz="4500"/>
          </a:p>
          <a:p>
            <a:pPr indent="0" lvl="0" marL="0" rtl="0" algn="r">
              <a:spcBef>
                <a:spcPts val="0"/>
              </a:spcBef>
              <a:spcAft>
                <a:spcPts val="0"/>
              </a:spcAft>
              <a:buNone/>
            </a:pPr>
            <a:r>
              <a:rPr lang="es" sz="4500"/>
              <a:t>(Individual)</a:t>
            </a:r>
            <a:endParaRPr sz="4500"/>
          </a:p>
        </p:txBody>
      </p:sp>
      <p:pic>
        <p:nvPicPr>
          <p:cNvPr id="267" name="Google Shape;267;p30"/>
          <p:cNvPicPr preferRelativeResize="0"/>
          <p:nvPr/>
        </p:nvPicPr>
        <p:blipFill>
          <a:blip r:embed="rId3">
            <a:alphaModFix/>
          </a:blip>
          <a:stretch>
            <a:fillRect/>
          </a:stretch>
        </p:blipFill>
        <p:spPr>
          <a:xfrm>
            <a:off x="7889825" y="4301400"/>
            <a:ext cx="674550" cy="67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Análisis Exploratorio Individual</a:t>
            </a:r>
            <a:endParaRPr/>
          </a:p>
        </p:txBody>
      </p:sp>
      <p:sp>
        <p:nvSpPr>
          <p:cNvPr id="273" name="Google Shape;273;p31"/>
          <p:cNvSpPr txBox="1"/>
          <p:nvPr>
            <p:ph idx="1" type="body"/>
          </p:nvPr>
        </p:nvSpPr>
        <p:spPr>
          <a:xfrm>
            <a:off x="294250" y="1318150"/>
            <a:ext cx="8523300" cy="327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rgbClr val="434343"/>
                </a:solidFill>
                <a:latin typeface="Open Sans"/>
                <a:ea typeface="Open Sans"/>
                <a:cs typeface="Open Sans"/>
                <a:sym typeface="Open Sans"/>
              </a:rPr>
              <a:t>¿Qué esperamos que hayan realizado?</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Rajdhani"/>
              <a:buChar char="-"/>
            </a:pPr>
            <a:r>
              <a:rPr lang="es" sz="1800">
                <a:solidFill>
                  <a:srgbClr val="434343"/>
                </a:solidFill>
                <a:latin typeface="Open Sans"/>
                <a:ea typeface="Open Sans"/>
                <a:cs typeface="Open Sans"/>
                <a:sym typeface="Open Sans"/>
              </a:rPr>
              <a:t>Sus anotaciones de </a:t>
            </a:r>
            <a:r>
              <a:rPr b="1" lang="es" sz="1800">
                <a:solidFill>
                  <a:srgbClr val="434343"/>
                </a:solidFill>
                <a:latin typeface="Open Sans"/>
                <a:ea typeface="Open Sans"/>
                <a:cs typeface="Open Sans"/>
                <a:sym typeface="Open Sans"/>
              </a:rPr>
              <a:t>cuáles serían los mejores indicadores.</a:t>
            </a:r>
            <a:endParaRPr b="1"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Rajdhani"/>
              <a:buChar char="-"/>
            </a:pPr>
            <a:r>
              <a:rPr lang="es" sz="1800">
                <a:solidFill>
                  <a:srgbClr val="434343"/>
                </a:solidFill>
                <a:latin typeface="Open Sans"/>
                <a:ea typeface="Open Sans"/>
                <a:cs typeface="Open Sans"/>
                <a:sym typeface="Open Sans"/>
              </a:rPr>
              <a:t>Que tengan </a:t>
            </a:r>
            <a:r>
              <a:rPr b="1" lang="es" sz="1800">
                <a:solidFill>
                  <a:srgbClr val="434343"/>
                </a:solidFill>
                <a:latin typeface="Open Sans"/>
                <a:ea typeface="Open Sans"/>
                <a:cs typeface="Open Sans"/>
                <a:sym typeface="Open Sans"/>
              </a:rPr>
              <a:t>ya explorado el dataset </a:t>
            </a:r>
            <a:r>
              <a:rPr lang="es" sz="1800">
                <a:solidFill>
                  <a:srgbClr val="434343"/>
                </a:solidFill>
                <a:latin typeface="Open Sans"/>
                <a:ea typeface="Open Sans"/>
                <a:cs typeface="Open Sans"/>
                <a:sym typeface="Open Sans"/>
              </a:rPr>
              <a:t>y, en lo posible, que tengan detectadas todas las </a:t>
            </a:r>
            <a:r>
              <a:rPr b="1" lang="es" sz="1800">
                <a:solidFill>
                  <a:srgbClr val="434343"/>
                </a:solidFill>
                <a:latin typeface="Open Sans"/>
                <a:ea typeface="Open Sans"/>
                <a:cs typeface="Open Sans"/>
                <a:sym typeface="Open Sans"/>
              </a:rPr>
              <a:t>tareas de limpieza a realizar.</a:t>
            </a:r>
            <a:endParaRPr b="1"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Rajdhani"/>
              <a:buChar char="-"/>
            </a:pPr>
            <a:r>
              <a:rPr b="1" lang="es" sz="1800">
                <a:solidFill>
                  <a:srgbClr val="434343"/>
                </a:solidFill>
                <a:latin typeface="Open Sans"/>
                <a:ea typeface="Open Sans"/>
                <a:cs typeface="Open Sans"/>
                <a:sym typeface="Open Sans"/>
              </a:rPr>
              <a:t>DER </a:t>
            </a:r>
            <a:r>
              <a:rPr lang="es" sz="1800">
                <a:solidFill>
                  <a:srgbClr val="434343"/>
                </a:solidFill>
                <a:latin typeface="Open Sans"/>
                <a:ea typeface="Open Sans"/>
                <a:cs typeface="Open Sans"/>
                <a:sym typeface="Open Sans"/>
              </a:rPr>
              <a:t>de los datos.</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Open Sans"/>
              <a:buChar char="-"/>
            </a:pPr>
            <a:r>
              <a:rPr lang="es" sz="1800">
                <a:solidFill>
                  <a:srgbClr val="434343"/>
                </a:solidFill>
                <a:latin typeface="Open Sans"/>
                <a:ea typeface="Open Sans"/>
                <a:cs typeface="Open Sans"/>
                <a:sym typeface="Open Sans"/>
              </a:rPr>
              <a:t>Que tengan propuestas algunas visualizaciones tentativas. </a:t>
            </a:r>
            <a:r>
              <a:rPr b="1" lang="es" sz="1800">
                <a:solidFill>
                  <a:srgbClr val="434343"/>
                </a:solidFill>
                <a:latin typeface="Open Sans"/>
                <a:ea typeface="Open Sans"/>
                <a:cs typeface="Open Sans"/>
                <a:sym typeface="Open Sans"/>
              </a:rPr>
              <a:t>Recuerden que el proyecto definitivo lo van a realizar en </a:t>
            </a:r>
            <a:r>
              <a:rPr b="1" lang="es" sz="1800">
                <a:solidFill>
                  <a:srgbClr val="434343"/>
                </a:solidFill>
                <a:latin typeface="Open Sans"/>
                <a:ea typeface="Open Sans"/>
                <a:cs typeface="Open Sans"/>
                <a:sym typeface="Open Sans"/>
              </a:rPr>
              <a:t>grupo</a:t>
            </a:r>
            <a:r>
              <a:rPr b="1" lang="es" sz="1800">
                <a:solidFill>
                  <a:srgbClr val="434343"/>
                </a:solidFill>
                <a:latin typeface="Open Sans"/>
                <a:ea typeface="Open Sans"/>
                <a:cs typeface="Open Sans"/>
                <a:sym typeface="Open Sans"/>
              </a:rPr>
              <a:t> en esta clase.</a:t>
            </a:r>
            <a:endParaRPr b="1" sz="1800">
              <a:solidFill>
                <a:srgbClr val="434343"/>
              </a:solidFill>
              <a:latin typeface="Open Sans"/>
              <a:ea typeface="Open Sans"/>
              <a:cs typeface="Open Sans"/>
              <a:sym typeface="Open Sans"/>
            </a:endParaRPr>
          </a:p>
          <a:p>
            <a:pPr indent="0" lvl="0" marL="0" rtl="0" algn="l">
              <a:spcBef>
                <a:spcPts val="1000"/>
              </a:spcBef>
              <a:spcAft>
                <a:spcPts val="1000"/>
              </a:spcAft>
              <a:buNone/>
            </a:pPr>
            <a:r>
              <a:t/>
            </a:r>
            <a:endParaRPr sz="1800">
              <a:solidFill>
                <a:srgbClr val="434343"/>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3573250" y="988675"/>
            <a:ext cx="5183700" cy="286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Puesta en</a:t>
            </a:r>
            <a:endParaRPr/>
          </a:p>
          <a:p>
            <a:pPr indent="0" lvl="0" marL="0" rtl="0" algn="r">
              <a:spcBef>
                <a:spcPts val="0"/>
              </a:spcBef>
              <a:spcAft>
                <a:spcPts val="0"/>
              </a:spcAft>
              <a:buNone/>
            </a:pPr>
            <a:r>
              <a:rPr lang="es"/>
              <a:t>Marcha</a:t>
            </a:r>
            <a:endParaRPr/>
          </a:p>
          <a:p>
            <a:pPr indent="0" lvl="0" marL="0" rtl="0" algn="r">
              <a:spcBef>
                <a:spcPts val="0"/>
              </a:spcBef>
              <a:spcAft>
                <a:spcPts val="0"/>
              </a:spcAft>
              <a:buNone/>
            </a:pPr>
            <a:r>
              <a:rPr lang="es"/>
              <a:t>(Grupal)</a:t>
            </a:r>
            <a:endParaRPr/>
          </a:p>
        </p:txBody>
      </p:sp>
      <p:pic>
        <p:nvPicPr>
          <p:cNvPr id="279" name="Google Shape;279;p32"/>
          <p:cNvPicPr preferRelativeResize="0"/>
          <p:nvPr/>
        </p:nvPicPr>
        <p:blipFill>
          <a:blip r:embed="rId3">
            <a:alphaModFix/>
          </a:blip>
          <a:stretch>
            <a:fillRect/>
          </a:stretch>
        </p:blipFill>
        <p:spPr>
          <a:xfrm>
            <a:off x="7538325" y="3848875"/>
            <a:ext cx="1026025" cy="1026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Puesta en marcha</a:t>
            </a:r>
            <a:endParaRPr/>
          </a:p>
        </p:txBody>
      </p:sp>
      <p:sp>
        <p:nvSpPr>
          <p:cNvPr id="285" name="Google Shape;285;p33"/>
          <p:cNvSpPr txBox="1"/>
          <p:nvPr>
            <p:ph idx="1" type="body"/>
          </p:nvPr>
        </p:nvSpPr>
        <p:spPr>
          <a:xfrm>
            <a:off x="294250" y="1241950"/>
            <a:ext cx="85233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Open Sans"/>
                <a:ea typeface="Open Sans"/>
                <a:cs typeface="Open Sans"/>
                <a:sym typeface="Open Sans"/>
              </a:rPr>
              <a:t>Una vez conformados los grupos tengan en cuenta que:</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Rajdhani"/>
              <a:buChar char="●"/>
            </a:pPr>
            <a:r>
              <a:rPr b="1" lang="es" sz="1800">
                <a:solidFill>
                  <a:srgbClr val="434343"/>
                </a:solidFill>
                <a:latin typeface="Open Sans"/>
                <a:ea typeface="Open Sans"/>
                <a:cs typeface="Open Sans"/>
                <a:sym typeface="Open Sans"/>
              </a:rPr>
              <a:t>El tiempo es oro.</a:t>
            </a:r>
            <a:r>
              <a:rPr lang="es" sz="1800">
                <a:solidFill>
                  <a:srgbClr val="434343"/>
                </a:solidFill>
                <a:latin typeface="Open Sans"/>
                <a:ea typeface="Open Sans"/>
                <a:cs typeface="Open Sans"/>
                <a:sym typeface="Open Sans"/>
              </a:rPr>
              <a:t> Cada equipo coordinará el tiempo que va a destinar para cada actividad.</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Rajdhani"/>
              <a:buChar char="●"/>
            </a:pPr>
            <a:r>
              <a:rPr b="1" lang="es" sz="1800">
                <a:solidFill>
                  <a:srgbClr val="434343"/>
                </a:solidFill>
                <a:latin typeface="Open Sans"/>
                <a:ea typeface="Open Sans"/>
                <a:cs typeface="Open Sans"/>
                <a:sym typeface="Open Sans"/>
              </a:rPr>
              <a:t>Escuchen a todos los integrantes del equipo</a:t>
            </a:r>
            <a:r>
              <a:rPr lang="es" sz="1800">
                <a:solidFill>
                  <a:srgbClr val="434343"/>
                </a:solidFill>
                <a:latin typeface="Open Sans"/>
                <a:ea typeface="Open Sans"/>
                <a:cs typeface="Open Sans"/>
                <a:sym typeface="Open Sans"/>
              </a:rPr>
              <a:t>. Cada uno explique lo analizado y cuente cual es el rol en el cual se siente </a:t>
            </a:r>
            <a:r>
              <a:rPr lang="es" sz="1800">
                <a:solidFill>
                  <a:srgbClr val="434343"/>
                </a:solidFill>
                <a:latin typeface="Open Sans"/>
                <a:ea typeface="Open Sans"/>
                <a:cs typeface="Open Sans"/>
                <a:sym typeface="Open Sans"/>
              </a:rPr>
              <a:t>cómodo</a:t>
            </a:r>
            <a:r>
              <a:rPr lang="es" sz="1800">
                <a:solidFill>
                  <a:srgbClr val="434343"/>
                </a:solidFill>
                <a:latin typeface="Open Sans"/>
                <a:ea typeface="Open Sans"/>
                <a:cs typeface="Open Sans"/>
                <a:sym typeface="Open Sans"/>
              </a:rPr>
              <a:t> en el equipo.</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Rajdhani"/>
              <a:buChar char="●"/>
            </a:pPr>
            <a:r>
              <a:rPr b="1" lang="es" sz="1800">
                <a:solidFill>
                  <a:srgbClr val="434343"/>
                </a:solidFill>
                <a:latin typeface="Open Sans"/>
                <a:ea typeface="Open Sans"/>
                <a:cs typeface="Open Sans"/>
                <a:sym typeface="Open Sans"/>
              </a:rPr>
              <a:t>Elijan un coordinador o responsable</a:t>
            </a:r>
            <a:r>
              <a:rPr lang="es" sz="1800">
                <a:solidFill>
                  <a:srgbClr val="434343"/>
                </a:solidFill>
                <a:latin typeface="Open Sans"/>
                <a:ea typeface="Open Sans"/>
                <a:cs typeface="Open Sans"/>
                <a:sym typeface="Open Sans"/>
              </a:rPr>
              <a:t> que vaya supervisando el progreso y tiempos.</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Rajdhani"/>
              <a:buChar char="●"/>
            </a:pPr>
            <a:r>
              <a:rPr b="1" lang="es" sz="1800">
                <a:solidFill>
                  <a:srgbClr val="434343"/>
                </a:solidFill>
                <a:latin typeface="Open Sans"/>
                <a:ea typeface="Open Sans"/>
                <a:cs typeface="Open Sans"/>
                <a:sym typeface="Open Sans"/>
              </a:rPr>
              <a:t>Designen un orador</a:t>
            </a:r>
            <a:r>
              <a:rPr lang="es" sz="1800">
                <a:solidFill>
                  <a:srgbClr val="434343"/>
                </a:solidFill>
                <a:latin typeface="Open Sans"/>
                <a:ea typeface="Open Sans"/>
                <a:cs typeface="Open Sans"/>
                <a:sym typeface="Open Sans"/>
              </a:rPr>
              <a:t> para la </a:t>
            </a:r>
            <a:r>
              <a:rPr lang="es" sz="1800">
                <a:solidFill>
                  <a:srgbClr val="434343"/>
                </a:solidFill>
                <a:latin typeface="Open Sans"/>
                <a:ea typeface="Open Sans"/>
                <a:cs typeface="Open Sans"/>
                <a:sym typeface="Open Sans"/>
              </a:rPr>
              <a:t>presentación</a:t>
            </a:r>
            <a:r>
              <a:rPr lang="es" sz="1800">
                <a:solidFill>
                  <a:srgbClr val="434343"/>
                </a:solidFill>
                <a:latin typeface="Open Sans"/>
                <a:ea typeface="Open Sans"/>
                <a:cs typeface="Open Sans"/>
                <a:sym typeface="Open Sans"/>
              </a:rPr>
              <a:t> final.</a:t>
            </a:r>
            <a:endParaRPr sz="1800">
              <a:solidFill>
                <a:srgbClr val="434343"/>
              </a:solidFill>
              <a:latin typeface="Open Sans"/>
              <a:ea typeface="Open Sans"/>
              <a:cs typeface="Open Sans"/>
              <a:sym typeface="Open Sans"/>
            </a:endParaRPr>
          </a:p>
          <a:p>
            <a:pPr indent="0" lvl="0" marL="0" rtl="0" algn="l">
              <a:spcBef>
                <a:spcPts val="1000"/>
              </a:spcBef>
              <a:spcAft>
                <a:spcPts val="1000"/>
              </a:spcAft>
              <a:buNone/>
            </a:pPr>
            <a:r>
              <a:t/>
            </a:r>
            <a:endParaRPr sz="1800">
              <a:solidFill>
                <a:srgbClr val="434343"/>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Inscripción</a:t>
            </a:r>
            <a:endParaRPr/>
          </a:p>
        </p:txBody>
      </p:sp>
      <p:sp>
        <p:nvSpPr>
          <p:cNvPr id="291" name="Google Shape;291;p34"/>
          <p:cNvSpPr txBox="1"/>
          <p:nvPr>
            <p:ph idx="1" type="body"/>
          </p:nvPr>
        </p:nvSpPr>
        <p:spPr>
          <a:xfrm>
            <a:off x="310350" y="1432450"/>
            <a:ext cx="8106300" cy="21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solidFill>
                  <a:srgbClr val="434343"/>
                </a:solidFill>
                <a:latin typeface="Open Sans"/>
                <a:ea typeface="Open Sans"/>
                <a:cs typeface="Open Sans"/>
                <a:sym typeface="Open Sans"/>
              </a:rPr>
              <a:t>Asignen un nombre de fantasía que distinga a su equipo. </a:t>
            </a:r>
            <a:endParaRPr sz="19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900">
              <a:solidFill>
                <a:srgbClr val="434343"/>
              </a:solidFill>
              <a:latin typeface="Open Sans"/>
              <a:ea typeface="Open Sans"/>
              <a:cs typeface="Open Sans"/>
              <a:sym typeface="Open Sans"/>
            </a:endParaRPr>
          </a:p>
          <a:p>
            <a:pPr indent="0" lvl="0" marL="0" rtl="0" algn="l">
              <a:spcBef>
                <a:spcPts val="0"/>
              </a:spcBef>
              <a:spcAft>
                <a:spcPts val="0"/>
              </a:spcAft>
              <a:buNone/>
            </a:pPr>
            <a:r>
              <a:rPr lang="es" sz="1900">
                <a:solidFill>
                  <a:srgbClr val="434343"/>
                </a:solidFill>
                <a:latin typeface="Open Sans"/>
                <a:ea typeface="Open Sans"/>
                <a:cs typeface="Open Sans"/>
                <a:sym typeface="Open Sans"/>
              </a:rPr>
              <a:t>En Playground encontrarán el formulario de inscripción donde darán de alta a su equipo, con la herramienta a utilizar y nombres de los integrantes.</a:t>
            </a:r>
            <a:endParaRPr sz="19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900">
              <a:solidFill>
                <a:srgbClr val="434343"/>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7"/>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Agenda</a:t>
            </a:r>
            <a:endParaRPr/>
          </a:p>
        </p:txBody>
      </p:sp>
      <p:cxnSp>
        <p:nvCxnSpPr>
          <p:cNvPr id="171" name="Google Shape;171;p17"/>
          <p:cNvCxnSpPr/>
          <p:nvPr/>
        </p:nvCxnSpPr>
        <p:spPr>
          <a:xfrm>
            <a:off x="6324650" y="1687594"/>
            <a:ext cx="0" cy="2993100"/>
          </a:xfrm>
          <a:prstGeom prst="straightConnector1">
            <a:avLst/>
          </a:prstGeom>
          <a:noFill/>
          <a:ln cap="flat" cmpd="sng" w="9525">
            <a:solidFill>
              <a:srgbClr val="D8D8D8"/>
            </a:solidFill>
            <a:prstDash val="solid"/>
            <a:round/>
            <a:headEnd len="sm" w="sm" type="none"/>
            <a:tailEnd len="sm" w="sm" type="none"/>
          </a:ln>
        </p:spPr>
      </p:cxnSp>
      <p:sp>
        <p:nvSpPr>
          <p:cNvPr id="172" name="Google Shape;172;p17"/>
          <p:cNvSpPr/>
          <p:nvPr/>
        </p:nvSpPr>
        <p:spPr>
          <a:xfrm>
            <a:off x="5859680" y="1357542"/>
            <a:ext cx="930000" cy="252900"/>
          </a:xfrm>
          <a:prstGeom prst="roundRect">
            <a:avLst>
              <a:gd fmla="val 16667" name="adj"/>
            </a:avLst>
          </a:prstGeom>
          <a:noFill/>
          <a:ln cap="flat" cmpd="sng" w="19050">
            <a:solidFill>
              <a:srgbClr val="CB1E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Raleway"/>
              <a:buNone/>
            </a:pPr>
            <a:r>
              <a:rPr b="1" lang="es" sz="800">
                <a:latin typeface="Raleway"/>
                <a:ea typeface="Raleway"/>
                <a:cs typeface="Raleway"/>
                <a:sym typeface="Raleway"/>
              </a:rPr>
              <a:t>INICIO</a:t>
            </a:r>
            <a:endParaRPr b="0" i="0" sz="1400" u="none" cap="none" strike="noStrike">
              <a:solidFill>
                <a:srgbClr val="000000"/>
              </a:solidFill>
              <a:latin typeface="Arial"/>
              <a:ea typeface="Arial"/>
              <a:cs typeface="Arial"/>
              <a:sym typeface="Arial"/>
            </a:endParaRPr>
          </a:p>
        </p:txBody>
      </p:sp>
      <p:grpSp>
        <p:nvGrpSpPr>
          <p:cNvPr id="173" name="Google Shape;173;p17"/>
          <p:cNvGrpSpPr/>
          <p:nvPr/>
        </p:nvGrpSpPr>
        <p:grpSpPr>
          <a:xfrm>
            <a:off x="6281846" y="1794075"/>
            <a:ext cx="2862179" cy="368700"/>
            <a:chOff x="6897859" y="1776775"/>
            <a:chExt cx="2862179" cy="368700"/>
          </a:xfrm>
        </p:grpSpPr>
        <p:sp>
          <p:nvSpPr>
            <p:cNvPr id="174" name="Google Shape;174;p17"/>
            <p:cNvSpPr/>
            <p:nvPr/>
          </p:nvSpPr>
          <p:spPr>
            <a:xfrm>
              <a:off x="6897859" y="1930810"/>
              <a:ext cx="72900" cy="72900"/>
            </a:xfrm>
            <a:prstGeom prst="ellipse">
              <a:avLst/>
            </a:prstGeom>
            <a:solidFill>
              <a:srgbClr val="FFFFFF"/>
            </a:solidFill>
            <a:ln cap="flat" cmpd="sng" w="12700">
              <a:solidFill>
                <a:srgbClr val="CB1E40"/>
              </a:solidFill>
              <a:prstDash val="solid"/>
              <a:round/>
              <a:headEnd len="sm" w="sm" type="none"/>
              <a:tailEnd len="sm" w="sm" type="none"/>
            </a:ln>
            <a:effectLst>
              <a:outerShdw sx="175000" rotWithShape="0" algn="ctr" sy="175000">
                <a:srgbClr val="FFFFFF"/>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5" name="Google Shape;175;p17"/>
            <p:cNvSpPr txBox="1"/>
            <p:nvPr/>
          </p:nvSpPr>
          <p:spPr>
            <a:xfrm>
              <a:off x="7048038" y="1776775"/>
              <a:ext cx="2712000" cy="36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Raleway"/>
                <a:buNone/>
              </a:pPr>
              <a:r>
                <a:rPr lang="es" sz="1050">
                  <a:latin typeface="Rajdhani SemiBold"/>
                  <a:ea typeface="Rajdhani SemiBold"/>
                  <a:cs typeface="Rajdhani SemiBold"/>
                  <a:sym typeface="Rajdhani SemiBold"/>
                </a:rPr>
                <a:t>(20’)</a:t>
              </a:r>
              <a:r>
                <a:rPr i="0" lang="es" sz="1050" u="none" cap="none" strike="noStrike">
                  <a:solidFill>
                    <a:srgbClr val="000000"/>
                  </a:solidFill>
                  <a:latin typeface="Rajdhani SemiBold"/>
                  <a:ea typeface="Rajdhani SemiBold"/>
                  <a:cs typeface="Rajdhani SemiBold"/>
                  <a:sym typeface="Rajdhani SemiBold"/>
                </a:rPr>
                <a:t> -</a:t>
              </a:r>
              <a:r>
                <a:rPr lang="es">
                  <a:latin typeface="Rajdhani SemiBold"/>
                  <a:ea typeface="Rajdhani SemiBold"/>
                  <a:cs typeface="Rajdhani SemiBold"/>
                  <a:sym typeface="Rajdhani SemiBold"/>
                </a:rPr>
                <a:t> </a:t>
              </a:r>
              <a:r>
                <a:rPr lang="es" sz="1050">
                  <a:solidFill>
                    <a:schemeClr val="accent2"/>
                  </a:solidFill>
                  <a:latin typeface="Rajdhani SemiBold"/>
                  <a:ea typeface="Rajdhani SemiBold"/>
                  <a:cs typeface="Rajdhani SemiBold"/>
                  <a:sym typeface="Rajdhani SemiBold"/>
                </a:rPr>
                <a:t>BIENVENIDA</a:t>
              </a:r>
              <a:endParaRPr i="0" sz="1400" u="none" cap="none" strike="noStrike">
                <a:solidFill>
                  <a:srgbClr val="000000"/>
                </a:solidFill>
                <a:latin typeface="Rajdhani SemiBold"/>
                <a:ea typeface="Rajdhani SemiBold"/>
                <a:cs typeface="Rajdhani SemiBold"/>
                <a:sym typeface="Rajdhani SemiBold"/>
              </a:endParaRPr>
            </a:p>
          </p:txBody>
        </p:sp>
      </p:grpSp>
      <p:grpSp>
        <p:nvGrpSpPr>
          <p:cNvPr id="176" name="Google Shape;176;p17"/>
          <p:cNvGrpSpPr/>
          <p:nvPr/>
        </p:nvGrpSpPr>
        <p:grpSpPr>
          <a:xfrm>
            <a:off x="6281846" y="2873725"/>
            <a:ext cx="2862179" cy="368700"/>
            <a:chOff x="6897859" y="1776775"/>
            <a:chExt cx="2862179" cy="368700"/>
          </a:xfrm>
        </p:grpSpPr>
        <p:sp>
          <p:nvSpPr>
            <p:cNvPr id="177" name="Google Shape;177;p17"/>
            <p:cNvSpPr/>
            <p:nvPr/>
          </p:nvSpPr>
          <p:spPr>
            <a:xfrm>
              <a:off x="6897859" y="1930810"/>
              <a:ext cx="72900" cy="72900"/>
            </a:xfrm>
            <a:prstGeom prst="ellipse">
              <a:avLst/>
            </a:prstGeom>
            <a:solidFill>
              <a:srgbClr val="FFFFFF"/>
            </a:solidFill>
            <a:ln cap="flat" cmpd="sng" w="12700">
              <a:solidFill>
                <a:srgbClr val="CB1E40"/>
              </a:solidFill>
              <a:prstDash val="solid"/>
              <a:round/>
              <a:headEnd len="sm" w="sm" type="none"/>
              <a:tailEnd len="sm" w="sm" type="none"/>
            </a:ln>
            <a:effectLst>
              <a:outerShdw sx="175000" rotWithShape="0" algn="ctr" sy="175000">
                <a:srgbClr val="FFFFFF"/>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8" name="Google Shape;178;p17"/>
            <p:cNvSpPr txBox="1"/>
            <p:nvPr/>
          </p:nvSpPr>
          <p:spPr>
            <a:xfrm>
              <a:off x="7048038" y="1776775"/>
              <a:ext cx="2712000" cy="36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Raleway"/>
                <a:buNone/>
              </a:pPr>
              <a:r>
                <a:rPr lang="es" sz="1050">
                  <a:latin typeface="Rajdhani SemiBold"/>
                  <a:ea typeface="Rajdhani SemiBold"/>
                  <a:cs typeface="Rajdhani SemiBold"/>
                  <a:sym typeface="Rajdhani SemiBold"/>
                </a:rPr>
                <a:t>(10’)</a:t>
              </a:r>
              <a:r>
                <a:rPr i="0" lang="es" sz="1050" u="none" cap="none" strike="noStrike">
                  <a:solidFill>
                    <a:srgbClr val="000000"/>
                  </a:solidFill>
                  <a:latin typeface="Rajdhani SemiBold"/>
                  <a:ea typeface="Rajdhani SemiBold"/>
                  <a:cs typeface="Rajdhani SemiBold"/>
                  <a:sym typeface="Rajdhani SemiBold"/>
                </a:rPr>
                <a:t> -</a:t>
              </a:r>
              <a:r>
                <a:rPr lang="es">
                  <a:latin typeface="Rajdhani SemiBold"/>
                  <a:ea typeface="Rajdhani SemiBold"/>
                  <a:cs typeface="Rajdhani SemiBold"/>
                  <a:sym typeface="Rajdhani SemiBold"/>
                </a:rPr>
                <a:t> </a:t>
              </a:r>
              <a:r>
                <a:rPr lang="es" sz="1050">
                  <a:solidFill>
                    <a:schemeClr val="accent2"/>
                  </a:solidFill>
                  <a:latin typeface="Rajdhani SemiBold"/>
                  <a:ea typeface="Rajdhani SemiBold"/>
                  <a:cs typeface="Rajdhani SemiBold"/>
                  <a:sym typeface="Rajdhani SemiBold"/>
                </a:rPr>
                <a:t>CIERRE</a:t>
              </a:r>
              <a:endParaRPr i="0" sz="1400" u="none" cap="none" strike="noStrike">
                <a:solidFill>
                  <a:srgbClr val="000000"/>
                </a:solidFill>
                <a:latin typeface="Rajdhani SemiBold"/>
                <a:ea typeface="Rajdhani SemiBold"/>
                <a:cs typeface="Rajdhani SemiBold"/>
                <a:sym typeface="Rajdhani SemiBold"/>
              </a:endParaRPr>
            </a:p>
          </p:txBody>
        </p:sp>
      </p:grpSp>
      <p:sp>
        <p:nvSpPr>
          <p:cNvPr id="179" name="Google Shape;179;p17"/>
          <p:cNvSpPr txBox="1"/>
          <p:nvPr>
            <p:ph idx="1" type="body"/>
          </p:nvPr>
        </p:nvSpPr>
        <p:spPr>
          <a:xfrm>
            <a:off x="296450" y="1386550"/>
            <a:ext cx="4852200" cy="26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50" u="sng">
                <a:latin typeface="Rajdhani"/>
                <a:ea typeface="Rajdhani"/>
                <a:cs typeface="Rajdhani"/>
                <a:sym typeface="Rajdhani"/>
              </a:rPr>
              <a:t>Objetivos de la clase</a:t>
            </a:r>
            <a:endParaRPr b="1" sz="1350" u="sng">
              <a:latin typeface="Rajdhani"/>
              <a:ea typeface="Rajdhani"/>
              <a:cs typeface="Rajdhani"/>
              <a:sym typeface="Rajdhani"/>
            </a:endParaRPr>
          </a:p>
          <a:p>
            <a:pPr indent="0" lvl="0" marL="0" rtl="0" algn="l">
              <a:spcBef>
                <a:spcPts val="0"/>
              </a:spcBef>
              <a:spcAft>
                <a:spcPts val="0"/>
              </a:spcAft>
              <a:buNone/>
            </a:pPr>
            <a:r>
              <a:t/>
            </a:r>
            <a:endParaRPr sz="1350">
              <a:latin typeface="Rajdhani SemiBold"/>
              <a:ea typeface="Rajdhani SemiBold"/>
              <a:cs typeface="Rajdhani SemiBold"/>
              <a:sym typeface="Rajdhani SemiBold"/>
            </a:endParaRPr>
          </a:p>
          <a:p>
            <a:pPr indent="-314325" lvl="0" marL="457200" rtl="0" algn="l">
              <a:lnSpc>
                <a:spcPct val="115000"/>
              </a:lnSpc>
              <a:spcBef>
                <a:spcPts val="600"/>
              </a:spcBef>
              <a:spcAft>
                <a:spcPts val="0"/>
              </a:spcAft>
              <a:buSzPts val="1350"/>
              <a:buFont typeface="Rajdhani SemiBold"/>
              <a:buChar char="●"/>
            </a:pPr>
            <a:r>
              <a:rPr lang="es" sz="1350">
                <a:latin typeface="Rajdhani SemiBold"/>
                <a:ea typeface="Rajdhani SemiBold"/>
                <a:cs typeface="Rajdhani SemiBold"/>
                <a:sym typeface="Rajdhani SemiBold"/>
              </a:rPr>
              <a:t>Generación de espacio de networking. Trabajar con compañeros que anteriormente no hayas trabajado.</a:t>
            </a:r>
            <a:endParaRPr sz="1350">
              <a:latin typeface="Rajdhani SemiBold"/>
              <a:ea typeface="Rajdhani SemiBold"/>
              <a:cs typeface="Rajdhani SemiBold"/>
              <a:sym typeface="Rajdhani SemiBold"/>
            </a:endParaRPr>
          </a:p>
          <a:p>
            <a:pPr indent="-314325" lvl="0" marL="457200" rtl="0" algn="l">
              <a:lnSpc>
                <a:spcPct val="115000"/>
              </a:lnSpc>
              <a:spcBef>
                <a:spcPts val="1000"/>
              </a:spcBef>
              <a:spcAft>
                <a:spcPts val="0"/>
              </a:spcAft>
              <a:buSzPts val="1350"/>
              <a:buFont typeface="Rajdhani SemiBold"/>
              <a:buChar char="●"/>
            </a:pPr>
            <a:r>
              <a:rPr lang="es" sz="1350">
                <a:latin typeface="Rajdhani SemiBold"/>
                <a:ea typeface="Rajdhani SemiBold"/>
                <a:cs typeface="Rajdhani SemiBold"/>
                <a:sym typeface="Rajdhani SemiBold"/>
              </a:rPr>
              <a:t>Espacio de aplicación de los conocimientos adquiridos desde el inicio del curso</a:t>
            </a:r>
            <a:endParaRPr sz="1350">
              <a:latin typeface="Rajdhani SemiBold"/>
              <a:ea typeface="Rajdhani SemiBold"/>
              <a:cs typeface="Rajdhani SemiBold"/>
              <a:sym typeface="Rajdhani SemiBold"/>
            </a:endParaRPr>
          </a:p>
          <a:p>
            <a:pPr indent="-314325" lvl="0" marL="457200" rtl="0" algn="l">
              <a:lnSpc>
                <a:spcPct val="115000"/>
              </a:lnSpc>
              <a:spcBef>
                <a:spcPts val="1000"/>
              </a:spcBef>
              <a:spcAft>
                <a:spcPts val="0"/>
              </a:spcAft>
              <a:buSzPts val="1350"/>
              <a:buFont typeface="Rajdhani SemiBold"/>
              <a:buChar char="●"/>
            </a:pPr>
            <a:r>
              <a:rPr lang="es" sz="1350">
                <a:latin typeface="Rajdhani SemiBold"/>
                <a:ea typeface="Rajdhani SemiBold"/>
                <a:cs typeface="Rajdhani SemiBold"/>
                <a:sym typeface="Rajdhani SemiBold"/>
              </a:rPr>
              <a:t>Práctica en escenarios distintos a los ya vistos</a:t>
            </a:r>
            <a:endParaRPr sz="1350">
              <a:latin typeface="Rajdhani SemiBold"/>
              <a:ea typeface="Rajdhani SemiBold"/>
              <a:cs typeface="Rajdhani SemiBold"/>
              <a:sym typeface="Rajdhani SemiBold"/>
            </a:endParaRPr>
          </a:p>
          <a:p>
            <a:pPr indent="-314325" lvl="0" marL="457200" rtl="0" algn="l">
              <a:lnSpc>
                <a:spcPct val="115000"/>
              </a:lnSpc>
              <a:spcBef>
                <a:spcPts val="1000"/>
              </a:spcBef>
              <a:spcAft>
                <a:spcPts val="0"/>
              </a:spcAft>
              <a:buSzPts val="1350"/>
              <a:buFont typeface="Rajdhani SemiBold"/>
              <a:buChar char="●"/>
            </a:pPr>
            <a:r>
              <a:rPr lang="es" sz="1350">
                <a:latin typeface="Rajdhani SemiBold"/>
                <a:ea typeface="Rajdhani SemiBold"/>
                <a:cs typeface="Rajdhani SemiBold"/>
                <a:sym typeface="Rajdhani SemiBold"/>
              </a:rPr>
              <a:t>Desafío</a:t>
            </a:r>
            <a:r>
              <a:rPr lang="es" sz="1350">
                <a:latin typeface="Rajdhani SemiBold"/>
                <a:ea typeface="Rajdhani SemiBold"/>
                <a:cs typeface="Rajdhani SemiBold"/>
                <a:sym typeface="Rajdhani SemiBold"/>
              </a:rPr>
              <a:t> de visualización y storytelling.</a:t>
            </a:r>
            <a:endParaRPr sz="1350">
              <a:latin typeface="Rajdhani SemiBold"/>
              <a:ea typeface="Rajdhani SemiBold"/>
              <a:cs typeface="Rajdhani SemiBold"/>
              <a:sym typeface="Rajdhani SemiBold"/>
            </a:endParaRPr>
          </a:p>
          <a:p>
            <a:pPr indent="0" lvl="0" marL="0" rtl="0" algn="l">
              <a:lnSpc>
                <a:spcPct val="115000"/>
              </a:lnSpc>
              <a:spcBef>
                <a:spcPts val="1000"/>
              </a:spcBef>
              <a:spcAft>
                <a:spcPts val="0"/>
              </a:spcAft>
              <a:buNone/>
            </a:pPr>
            <a:r>
              <a:t/>
            </a:r>
            <a:endParaRPr sz="1350">
              <a:latin typeface="Rajdhani SemiBold"/>
              <a:ea typeface="Rajdhani SemiBold"/>
              <a:cs typeface="Rajdhani SemiBold"/>
              <a:sym typeface="Rajdhani SemiBold"/>
            </a:endParaRPr>
          </a:p>
        </p:txBody>
      </p:sp>
      <p:sp>
        <p:nvSpPr>
          <p:cNvPr id="180" name="Google Shape;180;p17"/>
          <p:cNvSpPr txBox="1"/>
          <p:nvPr/>
        </p:nvSpPr>
        <p:spPr>
          <a:xfrm>
            <a:off x="181850" y="4245050"/>
            <a:ext cx="49668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latin typeface="Rajdhani SemiBold"/>
                <a:ea typeface="Rajdhani SemiBold"/>
                <a:cs typeface="Rajdhani SemiBold"/>
                <a:sym typeface="Rajdhani SemiBold"/>
              </a:rPr>
              <a:t>¡Recuerden colocar su nombre completo, </a:t>
            </a:r>
            <a:r>
              <a:rPr b="1" lang="es" sz="1300">
                <a:latin typeface="Rajdhani"/>
                <a:ea typeface="Rajdhani"/>
                <a:cs typeface="Rajdhani"/>
                <a:sym typeface="Rajdhani"/>
              </a:rPr>
              <a:t>activar la cámara y silenciar el micrófono</a:t>
            </a:r>
            <a:r>
              <a:rPr lang="es" sz="1300">
                <a:latin typeface="Rajdhani SemiBold"/>
                <a:ea typeface="Rajdhani SemiBold"/>
                <a:cs typeface="Rajdhani SemiBold"/>
                <a:sym typeface="Rajdhani SemiBold"/>
              </a:rPr>
              <a:t>!</a:t>
            </a:r>
            <a:endParaRPr sz="1300">
              <a:latin typeface="Raleway"/>
              <a:ea typeface="Raleway"/>
              <a:cs typeface="Raleway"/>
              <a:sym typeface="Raleway"/>
            </a:endParaRPr>
          </a:p>
        </p:txBody>
      </p:sp>
      <p:sp>
        <p:nvSpPr>
          <p:cNvPr id="181" name="Google Shape;181;p17"/>
          <p:cNvSpPr/>
          <p:nvPr/>
        </p:nvSpPr>
        <p:spPr>
          <a:xfrm>
            <a:off x="5859655" y="4757842"/>
            <a:ext cx="930000" cy="252900"/>
          </a:xfrm>
          <a:prstGeom prst="roundRect">
            <a:avLst>
              <a:gd fmla="val 16667" name="adj"/>
            </a:avLst>
          </a:prstGeom>
          <a:noFill/>
          <a:ln cap="flat" cmpd="sng" w="19050">
            <a:solidFill>
              <a:srgbClr val="CB1E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Raleway"/>
              <a:buNone/>
            </a:pPr>
            <a:r>
              <a:rPr b="1" lang="es" sz="800">
                <a:latin typeface="Raleway"/>
                <a:ea typeface="Raleway"/>
                <a:cs typeface="Raleway"/>
                <a:sym typeface="Raleway"/>
              </a:rPr>
              <a:t>FIN</a:t>
            </a:r>
            <a:endParaRPr b="0" i="0" sz="1400" u="none" cap="none" strike="noStrike">
              <a:solidFill>
                <a:srgbClr val="000000"/>
              </a:solidFill>
              <a:latin typeface="Arial"/>
              <a:ea typeface="Arial"/>
              <a:cs typeface="Arial"/>
              <a:sym typeface="Arial"/>
            </a:endParaRPr>
          </a:p>
        </p:txBody>
      </p:sp>
      <p:grpSp>
        <p:nvGrpSpPr>
          <p:cNvPr id="182" name="Google Shape;182;p17"/>
          <p:cNvGrpSpPr/>
          <p:nvPr/>
        </p:nvGrpSpPr>
        <p:grpSpPr>
          <a:xfrm>
            <a:off x="6281846" y="2304217"/>
            <a:ext cx="2862179" cy="368700"/>
            <a:chOff x="6897859" y="1700575"/>
            <a:chExt cx="2862179" cy="368700"/>
          </a:xfrm>
        </p:grpSpPr>
        <p:sp>
          <p:nvSpPr>
            <p:cNvPr id="183" name="Google Shape;183;p17"/>
            <p:cNvSpPr/>
            <p:nvPr/>
          </p:nvSpPr>
          <p:spPr>
            <a:xfrm>
              <a:off x="6897859" y="1854610"/>
              <a:ext cx="72900" cy="72900"/>
            </a:xfrm>
            <a:prstGeom prst="ellipse">
              <a:avLst/>
            </a:prstGeom>
            <a:solidFill>
              <a:srgbClr val="FFFFFF"/>
            </a:solidFill>
            <a:ln cap="flat" cmpd="sng" w="12700">
              <a:solidFill>
                <a:srgbClr val="CB1E40"/>
              </a:solidFill>
              <a:prstDash val="solid"/>
              <a:round/>
              <a:headEnd len="sm" w="sm" type="none"/>
              <a:tailEnd len="sm" w="sm" type="none"/>
            </a:ln>
            <a:effectLst>
              <a:outerShdw sx="175000" rotWithShape="0" algn="ctr" sy="175000">
                <a:srgbClr val="FFFFFF"/>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4" name="Google Shape;184;p17"/>
            <p:cNvSpPr txBox="1"/>
            <p:nvPr/>
          </p:nvSpPr>
          <p:spPr>
            <a:xfrm>
              <a:off x="7048038" y="1700575"/>
              <a:ext cx="2712000" cy="36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Raleway"/>
                <a:buNone/>
              </a:pPr>
              <a:r>
                <a:rPr lang="es" sz="1050">
                  <a:latin typeface="Rajdhani SemiBold"/>
                  <a:ea typeface="Rajdhani SemiBold"/>
                  <a:cs typeface="Rajdhani SemiBold"/>
                  <a:sym typeface="Rajdhani SemiBold"/>
                </a:rPr>
                <a:t>(120’)</a:t>
              </a:r>
              <a:r>
                <a:rPr i="0" lang="es" sz="1050" u="none" cap="none" strike="noStrike">
                  <a:solidFill>
                    <a:srgbClr val="000000"/>
                  </a:solidFill>
                  <a:latin typeface="Rajdhani SemiBold"/>
                  <a:ea typeface="Rajdhani SemiBold"/>
                  <a:cs typeface="Rajdhani SemiBold"/>
                  <a:sym typeface="Rajdhani SemiBold"/>
                </a:rPr>
                <a:t> -</a:t>
              </a:r>
              <a:r>
                <a:rPr lang="es">
                  <a:latin typeface="Rajdhani SemiBold"/>
                  <a:ea typeface="Rajdhani SemiBold"/>
                  <a:cs typeface="Rajdhani SemiBold"/>
                  <a:sym typeface="Rajdhani SemiBold"/>
                </a:rPr>
                <a:t> </a:t>
              </a:r>
              <a:r>
                <a:rPr lang="es" sz="1050">
                  <a:solidFill>
                    <a:schemeClr val="accent2"/>
                  </a:solidFill>
                  <a:latin typeface="Rajdhani SemiBold"/>
                  <a:ea typeface="Rajdhani SemiBold"/>
                  <a:cs typeface="Rajdhani SemiBold"/>
                  <a:sym typeface="Rajdhani SemiBold"/>
                </a:rPr>
                <a:t>DESARROLLO GRUPAL  </a:t>
              </a:r>
              <a:endParaRPr i="0" sz="1400" u="none" cap="none" strike="noStrike">
                <a:solidFill>
                  <a:srgbClr val="000000"/>
                </a:solidFill>
                <a:latin typeface="Rajdhani SemiBold"/>
                <a:ea typeface="Rajdhani SemiBold"/>
                <a:cs typeface="Rajdhani SemiBold"/>
                <a:sym typeface="Rajdhani SemiBold"/>
              </a:endParaRPr>
            </a:p>
          </p:txBody>
        </p:sp>
      </p:grpSp>
      <p:sp>
        <p:nvSpPr>
          <p:cNvPr id="185" name="Google Shape;185;p17"/>
          <p:cNvSpPr/>
          <p:nvPr/>
        </p:nvSpPr>
        <p:spPr>
          <a:xfrm>
            <a:off x="5776519" y="2318000"/>
            <a:ext cx="426482" cy="341140"/>
          </a:xfrm>
          <a:custGeom>
            <a:rect b="b" l="l" r="r" t="t"/>
            <a:pathLst>
              <a:path extrusionOk="0" h="498014" w="622601">
                <a:moveTo>
                  <a:pt x="248077" y="254427"/>
                </a:moveTo>
                <a:cubicBezTo>
                  <a:pt x="254098" y="260557"/>
                  <a:pt x="263951" y="260557"/>
                  <a:pt x="270082" y="254427"/>
                </a:cubicBezTo>
                <a:lnTo>
                  <a:pt x="281030" y="243479"/>
                </a:lnTo>
                <a:cubicBezTo>
                  <a:pt x="287161" y="237348"/>
                  <a:pt x="287161" y="227495"/>
                  <a:pt x="281030" y="221474"/>
                </a:cubicBezTo>
                <a:lnTo>
                  <a:pt x="246325" y="186769"/>
                </a:lnTo>
                <a:lnTo>
                  <a:pt x="281030" y="152065"/>
                </a:lnTo>
                <a:cubicBezTo>
                  <a:pt x="287161" y="146043"/>
                  <a:pt x="287161" y="136190"/>
                  <a:pt x="281030" y="130060"/>
                </a:cubicBezTo>
                <a:lnTo>
                  <a:pt x="270082" y="119002"/>
                </a:lnTo>
                <a:cubicBezTo>
                  <a:pt x="263951" y="112981"/>
                  <a:pt x="254098" y="112981"/>
                  <a:pt x="248077" y="119002"/>
                </a:cubicBezTo>
                <a:lnTo>
                  <a:pt x="191368" y="175712"/>
                </a:lnTo>
                <a:cubicBezTo>
                  <a:pt x="185237" y="181843"/>
                  <a:pt x="185237" y="191696"/>
                  <a:pt x="191368" y="197717"/>
                </a:cubicBezTo>
                <a:lnTo>
                  <a:pt x="248077" y="254427"/>
                </a:lnTo>
                <a:close/>
                <a:moveTo>
                  <a:pt x="341462" y="243479"/>
                </a:moveTo>
                <a:lnTo>
                  <a:pt x="352519" y="254536"/>
                </a:lnTo>
                <a:cubicBezTo>
                  <a:pt x="358540" y="260557"/>
                  <a:pt x="368393" y="260557"/>
                  <a:pt x="374524" y="254536"/>
                </a:cubicBezTo>
                <a:lnTo>
                  <a:pt x="431234" y="197826"/>
                </a:lnTo>
                <a:cubicBezTo>
                  <a:pt x="437255" y="191805"/>
                  <a:pt x="437255" y="181843"/>
                  <a:pt x="431234" y="175821"/>
                </a:cubicBezTo>
                <a:lnTo>
                  <a:pt x="374524" y="119112"/>
                </a:lnTo>
                <a:cubicBezTo>
                  <a:pt x="368393" y="112981"/>
                  <a:pt x="358540" y="112981"/>
                  <a:pt x="352519" y="119112"/>
                </a:cubicBezTo>
                <a:lnTo>
                  <a:pt x="341462" y="130060"/>
                </a:lnTo>
                <a:cubicBezTo>
                  <a:pt x="335440" y="136190"/>
                  <a:pt x="335440" y="146043"/>
                  <a:pt x="341462" y="152065"/>
                </a:cubicBezTo>
                <a:lnTo>
                  <a:pt x="376166" y="186769"/>
                </a:lnTo>
                <a:lnTo>
                  <a:pt x="341462" y="221474"/>
                </a:lnTo>
                <a:cubicBezTo>
                  <a:pt x="335331" y="227495"/>
                  <a:pt x="335331" y="237348"/>
                  <a:pt x="341462" y="243479"/>
                </a:cubicBezTo>
                <a:moveTo>
                  <a:pt x="606946" y="404630"/>
                </a:moveTo>
                <a:lnTo>
                  <a:pt x="371130" y="404630"/>
                </a:lnTo>
                <a:cubicBezTo>
                  <a:pt x="370364" y="423898"/>
                  <a:pt x="356789" y="435722"/>
                  <a:pt x="339272" y="435722"/>
                </a:cubicBezTo>
                <a:lnTo>
                  <a:pt x="280154" y="435722"/>
                </a:lnTo>
                <a:cubicBezTo>
                  <a:pt x="261981" y="435722"/>
                  <a:pt x="248077" y="418753"/>
                  <a:pt x="248296" y="404630"/>
                </a:cubicBezTo>
                <a:lnTo>
                  <a:pt x="15546" y="404630"/>
                </a:lnTo>
                <a:cubicBezTo>
                  <a:pt x="7007" y="404630"/>
                  <a:pt x="0" y="411637"/>
                  <a:pt x="0" y="420176"/>
                </a:cubicBezTo>
                <a:lnTo>
                  <a:pt x="0" y="435722"/>
                </a:lnTo>
                <a:cubicBezTo>
                  <a:pt x="0" y="469989"/>
                  <a:pt x="28027" y="498015"/>
                  <a:pt x="62293" y="498015"/>
                </a:cubicBezTo>
                <a:lnTo>
                  <a:pt x="560308" y="498015"/>
                </a:lnTo>
                <a:cubicBezTo>
                  <a:pt x="594575" y="498015"/>
                  <a:pt x="622601" y="469989"/>
                  <a:pt x="622601" y="435722"/>
                </a:cubicBezTo>
                <a:lnTo>
                  <a:pt x="622601" y="420176"/>
                </a:lnTo>
                <a:cubicBezTo>
                  <a:pt x="622492" y="411637"/>
                  <a:pt x="615485" y="404630"/>
                  <a:pt x="606946" y="404630"/>
                </a:cubicBezTo>
                <a:moveTo>
                  <a:pt x="560308" y="46638"/>
                </a:moveTo>
                <a:cubicBezTo>
                  <a:pt x="560308" y="20910"/>
                  <a:pt x="539288" y="0"/>
                  <a:pt x="513561" y="0"/>
                </a:cubicBezTo>
                <a:lnTo>
                  <a:pt x="108931" y="0"/>
                </a:lnTo>
                <a:cubicBezTo>
                  <a:pt x="83203" y="0"/>
                  <a:pt x="62184" y="21020"/>
                  <a:pt x="62184" y="46638"/>
                </a:cubicBezTo>
                <a:lnTo>
                  <a:pt x="62184" y="373429"/>
                </a:lnTo>
                <a:lnTo>
                  <a:pt x="560199" y="373429"/>
                </a:lnTo>
                <a:lnTo>
                  <a:pt x="560199" y="46638"/>
                </a:lnTo>
                <a:close/>
                <a:moveTo>
                  <a:pt x="498015" y="311246"/>
                </a:moveTo>
                <a:lnTo>
                  <a:pt x="124477" y="311246"/>
                </a:lnTo>
                <a:lnTo>
                  <a:pt x="124477" y="62293"/>
                </a:lnTo>
                <a:lnTo>
                  <a:pt x="498015" y="62293"/>
                </a:lnTo>
                <a:lnTo>
                  <a:pt x="498015" y="311246"/>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Puesta en marcha</a:t>
            </a:r>
            <a:endParaRPr/>
          </a:p>
        </p:txBody>
      </p:sp>
      <p:sp>
        <p:nvSpPr>
          <p:cNvPr id="297" name="Google Shape;297;p35"/>
          <p:cNvSpPr txBox="1"/>
          <p:nvPr>
            <p:ph idx="1" type="body"/>
          </p:nvPr>
        </p:nvSpPr>
        <p:spPr>
          <a:xfrm>
            <a:off x="502325" y="1241950"/>
            <a:ext cx="80271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434343"/>
                </a:solidFill>
                <a:latin typeface="Open Sans"/>
                <a:ea typeface="Open Sans"/>
                <a:cs typeface="Open Sans"/>
                <a:sym typeface="Open Sans"/>
              </a:rPr>
              <a:t>¿Listos? Manos a la obra: </a:t>
            </a:r>
            <a:endParaRPr b="1" sz="1700">
              <a:solidFill>
                <a:srgbClr val="434343"/>
              </a:solidFill>
              <a:latin typeface="Open Sans"/>
              <a:ea typeface="Open Sans"/>
              <a:cs typeface="Open Sans"/>
              <a:sym typeface="Open Sans"/>
            </a:endParaRPr>
          </a:p>
          <a:p>
            <a:pPr indent="-311150" lvl="0" marL="457200" rtl="0" algn="l">
              <a:spcBef>
                <a:spcPts val="1000"/>
              </a:spcBef>
              <a:spcAft>
                <a:spcPts val="0"/>
              </a:spcAft>
              <a:buClr>
                <a:srgbClr val="434343"/>
              </a:buClr>
              <a:buSzPts val="1300"/>
              <a:buFont typeface="Open Sans"/>
              <a:buChar char="●"/>
            </a:pPr>
            <a:r>
              <a:rPr lang="es" sz="1700">
                <a:solidFill>
                  <a:srgbClr val="434343"/>
                </a:solidFill>
                <a:latin typeface="Open Sans"/>
                <a:ea typeface="Open Sans"/>
                <a:cs typeface="Open Sans"/>
                <a:sym typeface="Open Sans"/>
              </a:rPr>
              <a:t>Determinen los indicadores más relevantes de acuerdo a lo que cada uno </a:t>
            </a:r>
            <a:r>
              <a:rPr lang="es" sz="1700">
                <a:solidFill>
                  <a:srgbClr val="434343"/>
                </a:solidFill>
                <a:latin typeface="Open Sans"/>
                <a:ea typeface="Open Sans"/>
                <a:cs typeface="Open Sans"/>
                <a:sym typeface="Open Sans"/>
              </a:rPr>
              <a:t>analizó previo a la clase</a:t>
            </a:r>
            <a:r>
              <a:rPr lang="es" sz="1700">
                <a:solidFill>
                  <a:srgbClr val="434343"/>
                </a:solidFill>
                <a:latin typeface="Open Sans"/>
                <a:ea typeface="Open Sans"/>
                <a:cs typeface="Open Sans"/>
                <a:sym typeface="Open Sans"/>
              </a:rPr>
              <a:t>.</a:t>
            </a:r>
            <a:endParaRPr sz="1700">
              <a:solidFill>
                <a:srgbClr val="434343"/>
              </a:solidFill>
              <a:latin typeface="Open Sans"/>
              <a:ea typeface="Open Sans"/>
              <a:cs typeface="Open Sans"/>
              <a:sym typeface="Open Sans"/>
            </a:endParaRPr>
          </a:p>
          <a:p>
            <a:pPr indent="-311150" lvl="0" marL="457200" rtl="0" algn="l">
              <a:spcBef>
                <a:spcPts val="1000"/>
              </a:spcBef>
              <a:spcAft>
                <a:spcPts val="0"/>
              </a:spcAft>
              <a:buClr>
                <a:srgbClr val="434343"/>
              </a:buClr>
              <a:buSzPts val="1300"/>
              <a:buFont typeface="Open Sans"/>
              <a:buChar char="●"/>
            </a:pPr>
            <a:r>
              <a:rPr lang="es" sz="1700">
                <a:solidFill>
                  <a:srgbClr val="434343"/>
                </a:solidFill>
                <a:latin typeface="Open Sans"/>
                <a:ea typeface="Open Sans"/>
                <a:cs typeface="Open Sans"/>
                <a:sym typeface="Open Sans"/>
              </a:rPr>
              <a:t>Propongan el objetivo que quieren responder mediante esta solución de Analytics.</a:t>
            </a:r>
            <a:endParaRPr sz="1700">
              <a:solidFill>
                <a:srgbClr val="434343"/>
              </a:solidFill>
              <a:latin typeface="Open Sans"/>
              <a:ea typeface="Open Sans"/>
              <a:cs typeface="Open Sans"/>
              <a:sym typeface="Open Sans"/>
            </a:endParaRPr>
          </a:p>
          <a:p>
            <a:pPr indent="-311150" lvl="0" marL="457200" rtl="0" algn="l">
              <a:spcBef>
                <a:spcPts val="1000"/>
              </a:spcBef>
              <a:spcAft>
                <a:spcPts val="0"/>
              </a:spcAft>
              <a:buClr>
                <a:srgbClr val="434343"/>
              </a:buClr>
              <a:buSzPts val="1300"/>
              <a:buFont typeface="Open Sans"/>
              <a:buChar char="●"/>
            </a:pPr>
            <a:r>
              <a:rPr lang="es" sz="1700">
                <a:solidFill>
                  <a:srgbClr val="434343"/>
                </a:solidFill>
                <a:latin typeface="Open Sans"/>
                <a:ea typeface="Open Sans"/>
                <a:cs typeface="Open Sans"/>
                <a:sym typeface="Open Sans"/>
              </a:rPr>
              <a:t>Desarrollen la solución.</a:t>
            </a:r>
            <a:endParaRPr sz="1700">
              <a:solidFill>
                <a:srgbClr val="434343"/>
              </a:solidFill>
              <a:latin typeface="Open Sans"/>
              <a:ea typeface="Open Sans"/>
              <a:cs typeface="Open Sans"/>
              <a:sym typeface="Open Sans"/>
            </a:endParaRPr>
          </a:p>
          <a:p>
            <a:pPr indent="-311150" lvl="0" marL="457200" rtl="0" algn="l">
              <a:spcBef>
                <a:spcPts val="1000"/>
              </a:spcBef>
              <a:spcAft>
                <a:spcPts val="0"/>
              </a:spcAft>
              <a:buClr>
                <a:srgbClr val="434343"/>
              </a:buClr>
              <a:buSzPts val="1300"/>
              <a:buFont typeface="Open Sans"/>
              <a:buChar char="●"/>
            </a:pPr>
            <a:r>
              <a:rPr lang="es" sz="1700">
                <a:solidFill>
                  <a:srgbClr val="434343"/>
                </a:solidFill>
                <a:latin typeface="Open Sans"/>
                <a:ea typeface="Open Sans"/>
                <a:cs typeface="Open Sans"/>
                <a:sym typeface="Open Sans"/>
              </a:rPr>
              <a:t>Graben un video de no más de 2:30 minutos explicando el desarrollo de su proyecto y conclusiones.</a:t>
            </a:r>
            <a:endParaRPr sz="1700">
              <a:solidFill>
                <a:srgbClr val="434343"/>
              </a:solidFill>
              <a:latin typeface="Open Sans"/>
              <a:ea typeface="Open Sans"/>
              <a:cs typeface="Open Sans"/>
              <a:sym typeface="Open Sans"/>
            </a:endParaRPr>
          </a:p>
          <a:p>
            <a:pPr indent="-311150" lvl="0" marL="457200" rtl="0" algn="l">
              <a:spcBef>
                <a:spcPts val="1000"/>
              </a:spcBef>
              <a:spcAft>
                <a:spcPts val="1000"/>
              </a:spcAft>
              <a:buClr>
                <a:srgbClr val="434343"/>
              </a:buClr>
              <a:buSzPts val="1300"/>
              <a:buFont typeface="Open Sans"/>
              <a:buChar char="●"/>
            </a:pPr>
            <a:r>
              <a:rPr lang="es" sz="1700">
                <a:solidFill>
                  <a:srgbClr val="434343"/>
                </a:solidFill>
                <a:latin typeface="Open Sans"/>
                <a:ea typeface="Open Sans"/>
                <a:cs typeface="Open Sans"/>
                <a:sym typeface="Open Sans"/>
              </a:rPr>
              <a:t>Suban al </a:t>
            </a:r>
            <a:r>
              <a:rPr lang="es" sz="1700">
                <a:solidFill>
                  <a:srgbClr val="434343"/>
                </a:solidFill>
                <a:latin typeface="Open Sans"/>
                <a:ea typeface="Open Sans"/>
                <a:cs typeface="Open Sans"/>
                <a:sym typeface="Open Sans"/>
              </a:rPr>
              <a:t>Drive </a:t>
            </a:r>
            <a:r>
              <a:rPr lang="es" sz="1700">
                <a:solidFill>
                  <a:srgbClr val="434343"/>
                </a:solidFill>
                <a:latin typeface="Open Sans"/>
                <a:ea typeface="Open Sans"/>
                <a:cs typeface="Open Sans"/>
                <a:sym typeface="Open Sans"/>
              </a:rPr>
              <a:t>el video más el proyecto realizado.</a:t>
            </a:r>
            <a:endParaRPr sz="1700">
              <a:solidFill>
                <a:srgbClr val="434343"/>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type="title"/>
          </p:nvPr>
        </p:nvSpPr>
        <p:spPr>
          <a:xfrm>
            <a:off x="3573250" y="988675"/>
            <a:ext cx="5183700" cy="286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Evaluación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Evaluación</a:t>
            </a:r>
            <a:endParaRPr/>
          </a:p>
        </p:txBody>
      </p:sp>
      <p:sp>
        <p:nvSpPr>
          <p:cNvPr id="308" name="Google Shape;308;p37"/>
          <p:cNvSpPr txBox="1"/>
          <p:nvPr>
            <p:ph idx="1" type="body"/>
          </p:nvPr>
        </p:nvSpPr>
        <p:spPr>
          <a:xfrm>
            <a:off x="433050" y="1241950"/>
            <a:ext cx="80529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Open Sans"/>
                <a:ea typeface="Open Sans"/>
                <a:cs typeface="Open Sans"/>
                <a:sym typeface="Open Sans"/>
              </a:rPr>
              <a:t>Los jurados evaluarán luego de finalizada la clase a todos los grupos que hayan cumplido con los siguientes entregables:</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Rajdhani"/>
              <a:buChar char="●"/>
            </a:pPr>
            <a:r>
              <a:rPr b="1" lang="es" sz="1800">
                <a:solidFill>
                  <a:srgbClr val="434343"/>
                </a:solidFill>
                <a:latin typeface="Open Sans"/>
                <a:ea typeface="Open Sans"/>
                <a:cs typeface="Open Sans"/>
                <a:sym typeface="Open Sans"/>
              </a:rPr>
              <a:t>Video de máximo 2:30 minutos</a:t>
            </a:r>
            <a:r>
              <a:rPr lang="es" sz="1800">
                <a:solidFill>
                  <a:srgbClr val="434343"/>
                </a:solidFill>
                <a:latin typeface="Open Sans"/>
                <a:ea typeface="Open Sans"/>
                <a:cs typeface="Open Sans"/>
                <a:sym typeface="Open Sans"/>
              </a:rPr>
              <a:t> explicando el proyecto, solución y conclusiones. Puede grabar un solo integrante o varios siempre y cuando no se pase de tiempo. Administren bien la presentación.</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Rajdhani"/>
              <a:buChar char="●"/>
            </a:pPr>
            <a:r>
              <a:rPr b="1" lang="es" sz="1800">
                <a:solidFill>
                  <a:srgbClr val="434343"/>
                </a:solidFill>
                <a:latin typeface="Open Sans"/>
                <a:ea typeface="Open Sans"/>
                <a:cs typeface="Open Sans"/>
                <a:sym typeface="Open Sans"/>
              </a:rPr>
              <a:t>Proyecto realizado</a:t>
            </a:r>
            <a:r>
              <a:rPr lang="es" sz="1800">
                <a:solidFill>
                  <a:srgbClr val="434343"/>
                </a:solidFill>
                <a:latin typeface="Open Sans"/>
                <a:ea typeface="Open Sans"/>
                <a:cs typeface="Open Sans"/>
                <a:sym typeface="Open Sans"/>
              </a:rPr>
              <a:t> (puede ser en Power BI o en Tableau).</a:t>
            </a:r>
            <a:endParaRPr sz="1800">
              <a:solidFill>
                <a:srgbClr val="434343"/>
              </a:solidFill>
              <a:latin typeface="Open Sans"/>
              <a:ea typeface="Open Sans"/>
              <a:cs typeface="Open Sans"/>
              <a:sym typeface="Open Sans"/>
            </a:endParaRPr>
          </a:p>
          <a:p>
            <a:pPr indent="-342900" lvl="0" marL="457200" rtl="0" algn="l">
              <a:spcBef>
                <a:spcPts val="1000"/>
              </a:spcBef>
              <a:spcAft>
                <a:spcPts val="1000"/>
              </a:spcAft>
              <a:buClr>
                <a:srgbClr val="434343"/>
              </a:buClr>
              <a:buSzPts val="1800"/>
              <a:buFont typeface="Rajdhani"/>
              <a:buChar char="●"/>
            </a:pPr>
            <a:r>
              <a:rPr lang="es" sz="1800">
                <a:solidFill>
                  <a:srgbClr val="434343"/>
                </a:solidFill>
                <a:latin typeface="Open Sans"/>
                <a:ea typeface="Open Sans"/>
                <a:cs typeface="Open Sans"/>
                <a:sym typeface="Open Sans"/>
              </a:rPr>
              <a:t>Si quieren pueden agregar </a:t>
            </a:r>
            <a:r>
              <a:rPr b="1" lang="es" sz="1800">
                <a:solidFill>
                  <a:srgbClr val="434343"/>
                </a:solidFill>
                <a:latin typeface="Open Sans"/>
                <a:ea typeface="Open Sans"/>
                <a:cs typeface="Open Sans"/>
                <a:sym typeface="Open Sans"/>
              </a:rPr>
              <a:t>documentación adicional.</a:t>
            </a:r>
            <a:endParaRPr b="1" sz="1800">
              <a:solidFill>
                <a:srgbClr val="434343"/>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Criterios de Evaluación</a:t>
            </a:r>
            <a:endParaRPr/>
          </a:p>
        </p:txBody>
      </p:sp>
      <p:sp>
        <p:nvSpPr>
          <p:cNvPr id="314" name="Google Shape;314;p38"/>
          <p:cNvSpPr txBox="1"/>
          <p:nvPr>
            <p:ph idx="1" type="body"/>
          </p:nvPr>
        </p:nvSpPr>
        <p:spPr>
          <a:xfrm>
            <a:off x="294250" y="1241950"/>
            <a:ext cx="85233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Open Sans"/>
                <a:ea typeface="Open Sans"/>
                <a:cs typeface="Open Sans"/>
                <a:sym typeface="Open Sans"/>
              </a:rPr>
              <a:t>Los criterios para elegir las mejores soluciones son:</a:t>
            </a:r>
            <a:endParaRPr sz="1800">
              <a:solidFill>
                <a:srgbClr val="434343"/>
              </a:solidFill>
              <a:latin typeface="Open Sans"/>
              <a:ea typeface="Open Sans"/>
              <a:cs typeface="Open Sans"/>
              <a:sym typeface="Open Sans"/>
            </a:endParaRPr>
          </a:p>
          <a:p>
            <a:pPr indent="-317500" lvl="0" marL="457200" rtl="0" algn="l">
              <a:spcBef>
                <a:spcPts val="1000"/>
              </a:spcBef>
              <a:spcAft>
                <a:spcPts val="0"/>
              </a:spcAft>
              <a:buClr>
                <a:srgbClr val="434343"/>
              </a:buClr>
              <a:buSzPts val="1400"/>
              <a:buFont typeface="Open Sans"/>
              <a:buChar char="●"/>
            </a:pPr>
            <a:r>
              <a:rPr b="1" lang="es" sz="1800">
                <a:solidFill>
                  <a:srgbClr val="434343"/>
                </a:solidFill>
                <a:latin typeface="Open Sans"/>
                <a:ea typeface="Open Sans"/>
                <a:cs typeface="Open Sans"/>
                <a:sym typeface="Open Sans"/>
              </a:rPr>
              <a:t>Mejor Storytelling:</a:t>
            </a:r>
            <a:r>
              <a:rPr lang="es" sz="1800">
                <a:solidFill>
                  <a:srgbClr val="434343"/>
                </a:solidFill>
                <a:latin typeface="Open Sans"/>
                <a:ea typeface="Open Sans"/>
                <a:cs typeface="Open Sans"/>
                <a:sym typeface="Open Sans"/>
              </a:rPr>
              <a:t> Implica mejor presentación de la solución de Analytics y presentación en video.</a:t>
            </a:r>
            <a:endParaRPr sz="1800">
              <a:solidFill>
                <a:srgbClr val="434343"/>
              </a:solidFill>
              <a:latin typeface="Open Sans"/>
              <a:ea typeface="Open Sans"/>
              <a:cs typeface="Open Sans"/>
              <a:sym typeface="Open Sans"/>
            </a:endParaRPr>
          </a:p>
          <a:p>
            <a:pPr indent="-317500" lvl="0" marL="457200" rtl="0" algn="l">
              <a:spcBef>
                <a:spcPts val="1000"/>
              </a:spcBef>
              <a:spcAft>
                <a:spcPts val="0"/>
              </a:spcAft>
              <a:buClr>
                <a:srgbClr val="434343"/>
              </a:buClr>
              <a:buSzPts val="1400"/>
              <a:buFont typeface="Open Sans"/>
              <a:buChar char="●"/>
            </a:pPr>
            <a:r>
              <a:rPr b="1" lang="es" sz="1800">
                <a:solidFill>
                  <a:srgbClr val="434343"/>
                </a:solidFill>
                <a:latin typeface="Open Sans"/>
                <a:ea typeface="Open Sans"/>
                <a:cs typeface="Open Sans"/>
                <a:sym typeface="Open Sans"/>
              </a:rPr>
              <a:t>Implementación</a:t>
            </a:r>
            <a:r>
              <a:rPr b="1" lang="es" sz="1800">
                <a:solidFill>
                  <a:srgbClr val="434343"/>
                </a:solidFill>
                <a:latin typeface="Open Sans"/>
                <a:ea typeface="Open Sans"/>
                <a:cs typeface="Open Sans"/>
                <a:sym typeface="Open Sans"/>
              </a:rPr>
              <a:t> de Data Analytics:</a:t>
            </a:r>
            <a:r>
              <a:rPr lang="es" sz="1800">
                <a:solidFill>
                  <a:srgbClr val="434343"/>
                </a:solidFill>
                <a:latin typeface="Open Sans"/>
                <a:ea typeface="Open Sans"/>
                <a:cs typeface="Open Sans"/>
                <a:sym typeface="Open Sans"/>
              </a:rPr>
              <a:t> Implica la correcta implementación de todas las etapas de Analytics vistas.</a:t>
            </a:r>
            <a:endParaRPr sz="1800">
              <a:solidFill>
                <a:srgbClr val="434343"/>
              </a:solidFill>
              <a:latin typeface="Open Sans"/>
              <a:ea typeface="Open Sans"/>
              <a:cs typeface="Open Sans"/>
              <a:sym typeface="Open Sans"/>
            </a:endParaRPr>
          </a:p>
          <a:p>
            <a:pPr indent="-317500" lvl="0" marL="457200" rtl="0" algn="l">
              <a:spcBef>
                <a:spcPts val="1000"/>
              </a:spcBef>
              <a:spcAft>
                <a:spcPts val="0"/>
              </a:spcAft>
              <a:buClr>
                <a:srgbClr val="434343"/>
              </a:buClr>
              <a:buSzPts val="1400"/>
              <a:buFont typeface="Open Sans"/>
              <a:buChar char="●"/>
            </a:pPr>
            <a:r>
              <a:rPr b="1" lang="es" sz="1800">
                <a:solidFill>
                  <a:srgbClr val="434343"/>
                </a:solidFill>
                <a:latin typeface="Open Sans"/>
                <a:ea typeface="Open Sans"/>
                <a:cs typeface="Open Sans"/>
                <a:sym typeface="Open Sans"/>
              </a:rPr>
              <a:t>Utilización de la herramienta:</a:t>
            </a:r>
            <a:r>
              <a:rPr lang="es" sz="1800">
                <a:solidFill>
                  <a:srgbClr val="434343"/>
                </a:solidFill>
                <a:latin typeface="Open Sans"/>
                <a:ea typeface="Open Sans"/>
                <a:cs typeface="Open Sans"/>
                <a:sym typeface="Open Sans"/>
              </a:rPr>
              <a:t> Dentro de la herramienta elegida, ¿implementaron correctamente?</a:t>
            </a:r>
            <a:endParaRPr sz="1800">
              <a:solidFill>
                <a:srgbClr val="434343"/>
              </a:solidFill>
              <a:latin typeface="Open Sans"/>
              <a:ea typeface="Open Sans"/>
              <a:cs typeface="Open Sans"/>
              <a:sym typeface="Open Sans"/>
            </a:endParaRPr>
          </a:p>
          <a:p>
            <a:pPr indent="-317500" lvl="0" marL="457200" rtl="0" algn="l">
              <a:spcBef>
                <a:spcPts val="1000"/>
              </a:spcBef>
              <a:spcAft>
                <a:spcPts val="0"/>
              </a:spcAft>
              <a:buClr>
                <a:srgbClr val="434343"/>
              </a:buClr>
              <a:buSzPts val="1400"/>
              <a:buFont typeface="Open Sans"/>
              <a:buChar char="●"/>
            </a:pPr>
            <a:r>
              <a:rPr b="1" lang="es" sz="1800">
                <a:solidFill>
                  <a:srgbClr val="434343"/>
                </a:solidFill>
                <a:latin typeface="Open Sans"/>
                <a:ea typeface="Open Sans"/>
                <a:cs typeface="Open Sans"/>
                <a:sym typeface="Open Sans"/>
              </a:rPr>
              <a:t>Innovación:</a:t>
            </a:r>
            <a:r>
              <a:rPr lang="es" sz="1800">
                <a:solidFill>
                  <a:srgbClr val="434343"/>
                </a:solidFill>
                <a:latin typeface="Open Sans"/>
                <a:ea typeface="Open Sans"/>
                <a:cs typeface="Open Sans"/>
                <a:sym typeface="Open Sans"/>
              </a:rPr>
              <a:t> Solución más innovadora con una propuesta distinta.</a:t>
            </a:r>
            <a:endParaRPr sz="1800">
              <a:solidFill>
                <a:srgbClr val="434343"/>
              </a:solidFill>
              <a:latin typeface="Open Sans"/>
              <a:ea typeface="Open Sans"/>
              <a:cs typeface="Open Sans"/>
              <a:sym typeface="Open Sans"/>
            </a:endParaRPr>
          </a:p>
          <a:p>
            <a:pPr indent="0" lvl="0" marL="0" rtl="0" algn="l">
              <a:spcBef>
                <a:spcPts val="1000"/>
              </a:spcBef>
              <a:spcAft>
                <a:spcPts val="1000"/>
              </a:spcAft>
              <a:buNone/>
            </a:pPr>
            <a:r>
              <a:t/>
            </a:r>
            <a:endParaRPr sz="1800">
              <a:solidFill>
                <a:srgbClr val="434343"/>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Evaluación</a:t>
            </a:r>
            <a:endParaRPr/>
          </a:p>
        </p:txBody>
      </p:sp>
      <p:sp>
        <p:nvSpPr>
          <p:cNvPr id="320" name="Google Shape;320;p39"/>
          <p:cNvSpPr txBox="1"/>
          <p:nvPr>
            <p:ph idx="1" type="body"/>
          </p:nvPr>
        </p:nvSpPr>
        <p:spPr>
          <a:xfrm>
            <a:off x="467700" y="1316725"/>
            <a:ext cx="8338800" cy="31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Open Sans"/>
                <a:ea typeface="Open Sans"/>
                <a:cs typeface="Open Sans"/>
                <a:sym typeface="Open Sans"/>
              </a:rPr>
              <a:t>Al iniciar la siguiente clase:</a:t>
            </a:r>
            <a:endParaRPr sz="1800">
              <a:solidFill>
                <a:srgbClr val="434343"/>
              </a:solidFill>
              <a:latin typeface="Open Sans"/>
              <a:ea typeface="Open Sans"/>
              <a:cs typeface="Open Sans"/>
              <a:sym typeface="Open Sans"/>
            </a:endParaRPr>
          </a:p>
          <a:p>
            <a:pPr indent="-342900" lvl="0" marL="457200" rtl="0" algn="just">
              <a:spcBef>
                <a:spcPts val="1000"/>
              </a:spcBef>
              <a:spcAft>
                <a:spcPts val="0"/>
              </a:spcAft>
              <a:buClr>
                <a:srgbClr val="434343"/>
              </a:buClr>
              <a:buSzPts val="1800"/>
              <a:buFont typeface="Open Sans"/>
              <a:buChar char="●"/>
            </a:pPr>
            <a:r>
              <a:rPr lang="es" sz="1800">
                <a:solidFill>
                  <a:srgbClr val="434343"/>
                </a:solidFill>
                <a:latin typeface="Open Sans"/>
                <a:ea typeface="Open Sans"/>
                <a:cs typeface="Open Sans"/>
                <a:sym typeface="Open Sans"/>
              </a:rPr>
              <a:t>Se anunciarán el/los proyectos ganadores.</a:t>
            </a:r>
            <a:endParaRPr sz="1800">
              <a:solidFill>
                <a:srgbClr val="434343"/>
              </a:solidFill>
              <a:latin typeface="Open Sans"/>
              <a:ea typeface="Open Sans"/>
              <a:cs typeface="Open Sans"/>
              <a:sym typeface="Open Sans"/>
            </a:endParaRPr>
          </a:p>
          <a:p>
            <a:pPr indent="-342900" lvl="0" marL="457200" rtl="0" algn="just">
              <a:spcBef>
                <a:spcPts val="1000"/>
              </a:spcBef>
              <a:spcAft>
                <a:spcPts val="0"/>
              </a:spcAft>
              <a:buClr>
                <a:srgbClr val="434343"/>
              </a:buClr>
              <a:buSzPts val="1800"/>
              <a:buFont typeface="Open Sans"/>
              <a:buChar char="●"/>
            </a:pPr>
            <a:r>
              <a:rPr lang="es" sz="1800">
                <a:solidFill>
                  <a:srgbClr val="434343"/>
                </a:solidFill>
                <a:latin typeface="Open Sans"/>
                <a:ea typeface="Open Sans"/>
                <a:cs typeface="Open Sans"/>
                <a:sym typeface="Open Sans"/>
              </a:rPr>
              <a:t>Se generará un feedback general sobre los puntos fuertes y débiles de las presentaciones. Estos puntos van a ser tenidos en cuenta en el proyecto integrador final.</a:t>
            </a:r>
            <a:endParaRPr sz="1800">
              <a:solidFill>
                <a:srgbClr val="434343"/>
              </a:solidFill>
              <a:latin typeface="Open Sans"/>
              <a:ea typeface="Open Sans"/>
              <a:cs typeface="Open Sans"/>
              <a:sym typeface="Open Sans"/>
            </a:endParaRPr>
          </a:p>
          <a:p>
            <a:pPr indent="-342900" lvl="0" marL="457200" rtl="0" algn="just">
              <a:spcBef>
                <a:spcPts val="1000"/>
              </a:spcBef>
              <a:spcAft>
                <a:spcPts val="1000"/>
              </a:spcAft>
              <a:buClr>
                <a:srgbClr val="434343"/>
              </a:buClr>
              <a:buSzPts val="1800"/>
              <a:buFont typeface="Open Sans"/>
              <a:buChar char="●"/>
            </a:pPr>
            <a:r>
              <a:rPr lang="es" sz="1800">
                <a:solidFill>
                  <a:srgbClr val="434343"/>
                </a:solidFill>
                <a:latin typeface="Open Sans"/>
                <a:ea typeface="Open Sans"/>
                <a:cs typeface="Open Sans"/>
                <a:sym typeface="Open Sans"/>
              </a:rPr>
              <a:t>Se presentará la dinámica del proyecto integrador final.</a:t>
            </a:r>
            <a:endParaRPr sz="1800">
              <a:solidFill>
                <a:srgbClr val="434343"/>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4861025" y="988675"/>
            <a:ext cx="3895800" cy="286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Anexo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Herramientas de grabación</a:t>
            </a:r>
            <a:endParaRPr/>
          </a:p>
        </p:txBody>
      </p:sp>
      <p:sp>
        <p:nvSpPr>
          <p:cNvPr id="331" name="Google Shape;331;p41"/>
          <p:cNvSpPr txBox="1"/>
          <p:nvPr>
            <p:ph idx="1" type="body"/>
          </p:nvPr>
        </p:nvSpPr>
        <p:spPr>
          <a:xfrm>
            <a:off x="294250" y="1241950"/>
            <a:ext cx="85233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434343"/>
                </a:solidFill>
                <a:latin typeface="Open Sans"/>
                <a:ea typeface="Open Sans"/>
                <a:cs typeface="Open Sans"/>
                <a:sym typeface="Open Sans"/>
              </a:rPr>
              <a:t>Pueden elegir libremente la herramienta de grabación. Las sugerencias son:</a:t>
            </a:r>
            <a:endParaRPr sz="1700">
              <a:solidFill>
                <a:srgbClr val="434343"/>
              </a:solidFill>
              <a:latin typeface="Open Sans"/>
              <a:ea typeface="Open Sans"/>
              <a:cs typeface="Open Sans"/>
              <a:sym typeface="Open Sans"/>
            </a:endParaRPr>
          </a:p>
          <a:p>
            <a:pPr indent="-336550" lvl="0" marL="457200" rtl="0" algn="l">
              <a:lnSpc>
                <a:spcPct val="150000"/>
              </a:lnSpc>
              <a:spcBef>
                <a:spcPts val="1000"/>
              </a:spcBef>
              <a:spcAft>
                <a:spcPts val="0"/>
              </a:spcAft>
              <a:buSzPts val="1700"/>
              <a:buFont typeface="Open Sans"/>
              <a:buChar char="●"/>
            </a:pPr>
            <a:r>
              <a:rPr b="1" lang="es" sz="1700" u="sng">
                <a:solidFill>
                  <a:schemeClr val="hlink"/>
                </a:solidFill>
                <a:latin typeface="Open Sans"/>
                <a:ea typeface="Open Sans"/>
                <a:cs typeface="Open Sans"/>
                <a:sym typeface="Open Sans"/>
                <a:hlinkClick r:id="rId3"/>
              </a:rPr>
              <a:t>Loom</a:t>
            </a:r>
            <a:endParaRPr b="1" sz="1700">
              <a:latin typeface="Open Sans"/>
              <a:ea typeface="Open Sans"/>
              <a:cs typeface="Open Sans"/>
              <a:sym typeface="Open Sans"/>
            </a:endParaRPr>
          </a:p>
          <a:p>
            <a:pPr indent="-336550" lvl="0" marL="457200" rtl="0" algn="l">
              <a:lnSpc>
                <a:spcPct val="150000"/>
              </a:lnSpc>
              <a:spcBef>
                <a:spcPts val="1000"/>
              </a:spcBef>
              <a:spcAft>
                <a:spcPts val="0"/>
              </a:spcAft>
              <a:buSzPts val="1700"/>
              <a:buFont typeface="Open Sans"/>
              <a:buChar char="●"/>
            </a:pPr>
            <a:r>
              <a:rPr b="1" lang="es" sz="1700" u="sng">
                <a:solidFill>
                  <a:schemeClr val="hlink"/>
                </a:solidFill>
                <a:latin typeface="Open Sans"/>
                <a:ea typeface="Open Sans"/>
                <a:cs typeface="Open Sans"/>
                <a:sym typeface="Open Sans"/>
                <a:hlinkClick r:id="rId4"/>
              </a:rPr>
              <a:t>Screencast-o-matic</a:t>
            </a:r>
            <a:endParaRPr b="1" sz="1700">
              <a:latin typeface="Open Sans"/>
              <a:ea typeface="Open Sans"/>
              <a:cs typeface="Open Sans"/>
              <a:sym typeface="Open Sans"/>
            </a:endParaRPr>
          </a:p>
          <a:p>
            <a:pPr indent="-336550" lvl="0" marL="457200" rtl="0" algn="l">
              <a:lnSpc>
                <a:spcPct val="150000"/>
              </a:lnSpc>
              <a:spcBef>
                <a:spcPts val="1000"/>
              </a:spcBef>
              <a:spcAft>
                <a:spcPts val="0"/>
              </a:spcAft>
              <a:buSzPts val="1700"/>
              <a:buFont typeface="Open Sans"/>
              <a:buChar char="●"/>
            </a:pPr>
            <a:r>
              <a:rPr b="1" lang="es" sz="1700" u="sng">
                <a:solidFill>
                  <a:schemeClr val="hlink"/>
                </a:solidFill>
                <a:latin typeface="Open Sans"/>
                <a:ea typeface="Open Sans"/>
                <a:cs typeface="Open Sans"/>
                <a:sym typeface="Open Sans"/>
                <a:hlinkClick r:id="rId5"/>
              </a:rPr>
              <a:t>OBS Studio</a:t>
            </a:r>
            <a:r>
              <a:rPr b="1" lang="es" sz="1700">
                <a:latin typeface="Open Sans"/>
                <a:ea typeface="Open Sans"/>
                <a:cs typeface="Open Sans"/>
                <a:sym typeface="Open Sans"/>
              </a:rPr>
              <a:t> </a:t>
            </a:r>
            <a:endParaRPr b="1" sz="1700">
              <a:latin typeface="Open Sans"/>
              <a:ea typeface="Open Sans"/>
              <a:cs typeface="Open Sans"/>
              <a:sym typeface="Open Sans"/>
            </a:endParaRPr>
          </a:p>
          <a:p>
            <a:pPr indent="-336550" lvl="0" marL="457200" rtl="0" algn="l">
              <a:lnSpc>
                <a:spcPct val="150000"/>
              </a:lnSpc>
              <a:spcBef>
                <a:spcPts val="1000"/>
              </a:spcBef>
              <a:spcAft>
                <a:spcPts val="0"/>
              </a:spcAft>
              <a:buSzPts val="1700"/>
              <a:buFont typeface="Open Sans"/>
              <a:buChar char="●"/>
            </a:pPr>
            <a:r>
              <a:rPr b="1" lang="es" sz="1700" u="sng">
                <a:solidFill>
                  <a:schemeClr val="hlink"/>
                </a:solidFill>
                <a:latin typeface="Open Sans"/>
                <a:ea typeface="Open Sans"/>
                <a:cs typeface="Open Sans"/>
                <a:sym typeface="Open Sans"/>
                <a:hlinkClick r:id="rId6"/>
              </a:rPr>
              <a:t>Screencastify (Chrome)</a:t>
            </a:r>
            <a:r>
              <a:rPr b="1" lang="es" sz="1700">
                <a:latin typeface="Open Sans"/>
                <a:ea typeface="Open Sans"/>
                <a:cs typeface="Open Sans"/>
                <a:sym typeface="Open Sans"/>
              </a:rPr>
              <a:t>  </a:t>
            </a:r>
            <a:endParaRPr b="1" sz="1700">
              <a:latin typeface="Open Sans"/>
              <a:ea typeface="Open Sans"/>
              <a:cs typeface="Open Sans"/>
              <a:sym typeface="Open Sans"/>
            </a:endParaRPr>
          </a:p>
          <a:p>
            <a:pPr indent="-336550" lvl="0" marL="457200" rtl="0" algn="just">
              <a:spcBef>
                <a:spcPts val="0"/>
              </a:spcBef>
              <a:spcAft>
                <a:spcPts val="0"/>
              </a:spcAft>
              <a:buClr>
                <a:srgbClr val="434343"/>
              </a:buClr>
              <a:buSzPts val="1700"/>
              <a:buFont typeface="Rajdhani"/>
              <a:buChar char="●"/>
            </a:pPr>
            <a:r>
              <a:rPr b="1" lang="es" sz="1700">
                <a:solidFill>
                  <a:srgbClr val="434343"/>
                </a:solidFill>
                <a:latin typeface="Open Sans"/>
                <a:ea typeface="Open Sans"/>
                <a:cs typeface="Open Sans"/>
                <a:sym typeface="Open Sans"/>
              </a:rPr>
              <a:t>Herramienta de grabación de Windows o cualquier herramienta que consideren </a:t>
            </a:r>
            <a:r>
              <a:rPr b="1" lang="es" sz="1700">
                <a:solidFill>
                  <a:srgbClr val="434343"/>
                </a:solidFill>
                <a:latin typeface="Open Sans"/>
                <a:ea typeface="Open Sans"/>
                <a:cs typeface="Open Sans"/>
                <a:sym typeface="Open Sans"/>
              </a:rPr>
              <a:t>útil</a:t>
            </a:r>
            <a:r>
              <a:rPr b="1" lang="es" sz="1700">
                <a:solidFill>
                  <a:srgbClr val="434343"/>
                </a:solidFill>
                <a:latin typeface="Open Sans"/>
                <a:ea typeface="Open Sans"/>
                <a:cs typeface="Open Sans"/>
                <a:sym typeface="Open Sans"/>
              </a:rPr>
              <a:t>.</a:t>
            </a:r>
            <a:r>
              <a:rPr lang="es" sz="1700">
                <a:solidFill>
                  <a:srgbClr val="434343"/>
                </a:solidFill>
                <a:latin typeface="Open Sans"/>
                <a:ea typeface="Open Sans"/>
                <a:cs typeface="Open Sans"/>
                <a:sym typeface="Open Sans"/>
              </a:rPr>
              <a:t> Sugerimos no grabar con celular. Es opcional filmar al orador. Recuerden no excederse del tiempo </a:t>
            </a:r>
            <a:r>
              <a:rPr lang="es" sz="1700">
                <a:solidFill>
                  <a:srgbClr val="434343"/>
                </a:solidFill>
                <a:latin typeface="Open Sans"/>
                <a:ea typeface="Open Sans"/>
                <a:cs typeface="Open Sans"/>
                <a:sym typeface="Open Sans"/>
              </a:rPr>
              <a:t>límite</a:t>
            </a:r>
            <a:r>
              <a:rPr lang="es" sz="1700">
                <a:solidFill>
                  <a:srgbClr val="434343"/>
                </a:solidFill>
                <a:latin typeface="Open Sans"/>
                <a:ea typeface="Open Sans"/>
                <a:cs typeface="Open Sans"/>
                <a:sym typeface="Open Sans"/>
              </a:rPr>
              <a:t>.</a:t>
            </a:r>
            <a:endParaRPr sz="1700">
              <a:solidFill>
                <a:srgbClr val="434343"/>
              </a:solidFill>
              <a:latin typeface="Open Sans"/>
              <a:ea typeface="Open Sans"/>
              <a:cs typeface="Open Sans"/>
              <a:sym typeface="Open Sans"/>
            </a:endParaRPr>
          </a:p>
        </p:txBody>
      </p:sp>
      <p:pic>
        <p:nvPicPr>
          <p:cNvPr id="332" name="Google Shape;332;p41"/>
          <p:cNvPicPr preferRelativeResize="0"/>
          <p:nvPr/>
        </p:nvPicPr>
        <p:blipFill>
          <a:blip r:embed="rId7">
            <a:alphaModFix/>
          </a:blip>
          <a:stretch>
            <a:fillRect/>
          </a:stretch>
        </p:blipFill>
        <p:spPr>
          <a:xfrm>
            <a:off x="1632550" y="1718850"/>
            <a:ext cx="1050975" cy="450425"/>
          </a:xfrm>
          <a:prstGeom prst="rect">
            <a:avLst/>
          </a:prstGeom>
          <a:noFill/>
          <a:ln>
            <a:noFill/>
          </a:ln>
        </p:spPr>
      </p:pic>
      <p:pic>
        <p:nvPicPr>
          <p:cNvPr id="333" name="Google Shape;333;p41"/>
          <p:cNvPicPr preferRelativeResize="0"/>
          <p:nvPr/>
        </p:nvPicPr>
        <p:blipFill>
          <a:blip r:embed="rId8">
            <a:alphaModFix/>
          </a:blip>
          <a:stretch>
            <a:fillRect/>
          </a:stretch>
        </p:blipFill>
        <p:spPr>
          <a:xfrm>
            <a:off x="3031796" y="2245375"/>
            <a:ext cx="1292704" cy="450425"/>
          </a:xfrm>
          <a:prstGeom prst="rect">
            <a:avLst/>
          </a:prstGeom>
          <a:noFill/>
          <a:ln>
            <a:noFill/>
          </a:ln>
        </p:spPr>
      </p:pic>
      <p:pic>
        <p:nvPicPr>
          <p:cNvPr id="334" name="Google Shape;334;p41"/>
          <p:cNvPicPr preferRelativeResize="0"/>
          <p:nvPr/>
        </p:nvPicPr>
        <p:blipFill>
          <a:blip r:embed="rId9">
            <a:alphaModFix/>
          </a:blip>
          <a:stretch>
            <a:fillRect/>
          </a:stretch>
        </p:blipFill>
        <p:spPr>
          <a:xfrm>
            <a:off x="2255350" y="2768989"/>
            <a:ext cx="360325" cy="377924"/>
          </a:xfrm>
          <a:prstGeom prst="rect">
            <a:avLst/>
          </a:prstGeom>
          <a:noFill/>
          <a:ln>
            <a:noFill/>
          </a:ln>
        </p:spPr>
      </p:pic>
      <p:pic>
        <p:nvPicPr>
          <p:cNvPr id="335" name="Google Shape;335;p41"/>
          <p:cNvPicPr preferRelativeResize="0"/>
          <p:nvPr/>
        </p:nvPicPr>
        <p:blipFill>
          <a:blip r:embed="rId10">
            <a:alphaModFix/>
          </a:blip>
          <a:stretch>
            <a:fillRect/>
          </a:stretch>
        </p:blipFill>
        <p:spPr>
          <a:xfrm>
            <a:off x="3478700" y="3236550"/>
            <a:ext cx="586167" cy="450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Storytelling</a:t>
            </a:r>
            <a:endParaRPr/>
          </a:p>
        </p:txBody>
      </p:sp>
      <p:sp>
        <p:nvSpPr>
          <p:cNvPr id="341" name="Google Shape;341;p42"/>
          <p:cNvSpPr txBox="1"/>
          <p:nvPr>
            <p:ph idx="1" type="body"/>
          </p:nvPr>
        </p:nvSpPr>
        <p:spPr>
          <a:xfrm>
            <a:off x="294250" y="1241950"/>
            <a:ext cx="87507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434343"/>
                </a:solidFill>
                <a:latin typeface="Open Sans"/>
                <a:ea typeface="Open Sans"/>
                <a:cs typeface="Open Sans"/>
                <a:sym typeface="Open Sans"/>
              </a:rPr>
              <a:t>Recomendaciones para el video-presentación:</a:t>
            </a:r>
            <a:endParaRPr sz="17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700">
              <a:solidFill>
                <a:srgbClr val="434343"/>
              </a:solidFill>
              <a:latin typeface="Open Sans"/>
              <a:ea typeface="Open Sans"/>
              <a:cs typeface="Open Sans"/>
              <a:sym typeface="Open Sans"/>
            </a:endParaRPr>
          </a:p>
          <a:p>
            <a:pPr indent="-336550" lvl="0" marL="457200" rtl="0" algn="l">
              <a:spcBef>
                <a:spcPts val="0"/>
              </a:spcBef>
              <a:spcAft>
                <a:spcPts val="0"/>
              </a:spcAft>
              <a:buClr>
                <a:srgbClr val="434343"/>
              </a:buClr>
              <a:buSzPts val="1700"/>
              <a:buFont typeface="Rajdhani"/>
              <a:buChar char="●"/>
            </a:pPr>
            <a:r>
              <a:rPr b="1" lang="es" sz="1700">
                <a:solidFill>
                  <a:srgbClr val="434343"/>
                </a:solidFill>
                <a:latin typeface="Open Sans"/>
                <a:ea typeface="Open Sans"/>
                <a:cs typeface="Open Sans"/>
                <a:sym typeface="Open Sans"/>
              </a:rPr>
              <a:t>Generen una introducción atractiva</a:t>
            </a:r>
            <a:r>
              <a:rPr lang="es" sz="1700">
                <a:solidFill>
                  <a:srgbClr val="434343"/>
                </a:solidFill>
                <a:latin typeface="Open Sans"/>
                <a:ea typeface="Open Sans"/>
                <a:cs typeface="Open Sans"/>
                <a:sym typeface="Open Sans"/>
              </a:rPr>
              <a:t> que invite al oyente a seguir interiorizandose sobre la solución. Pueden comenzar con alguna pregunta disparadora o explicar el objetivo de </a:t>
            </a:r>
            <a:r>
              <a:rPr lang="es" sz="1700">
                <a:solidFill>
                  <a:srgbClr val="434343"/>
                </a:solidFill>
                <a:latin typeface="Open Sans"/>
                <a:ea typeface="Open Sans"/>
                <a:cs typeface="Open Sans"/>
                <a:sym typeface="Open Sans"/>
              </a:rPr>
              <a:t>análisis</a:t>
            </a:r>
            <a:r>
              <a:rPr lang="es" sz="1700">
                <a:solidFill>
                  <a:srgbClr val="434343"/>
                </a:solidFill>
                <a:latin typeface="Open Sans"/>
                <a:ea typeface="Open Sans"/>
                <a:cs typeface="Open Sans"/>
                <a:sym typeface="Open Sans"/>
              </a:rPr>
              <a:t>.</a:t>
            </a:r>
            <a:endParaRPr sz="1700">
              <a:solidFill>
                <a:srgbClr val="434343"/>
              </a:solidFill>
              <a:latin typeface="Open Sans"/>
              <a:ea typeface="Open Sans"/>
              <a:cs typeface="Open Sans"/>
              <a:sym typeface="Open Sans"/>
            </a:endParaRPr>
          </a:p>
          <a:p>
            <a:pPr indent="-336550" lvl="0" marL="457200" rtl="0" algn="l">
              <a:spcBef>
                <a:spcPts val="0"/>
              </a:spcBef>
              <a:spcAft>
                <a:spcPts val="0"/>
              </a:spcAft>
              <a:buClr>
                <a:srgbClr val="434343"/>
              </a:buClr>
              <a:buSzPts val="1700"/>
              <a:buFont typeface="Rajdhani"/>
              <a:buChar char="●"/>
            </a:pPr>
            <a:r>
              <a:rPr b="1" lang="es" sz="1700">
                <a:solidFill>
                  <a:srgbClr val="434343"/>
                </a:solidFill>
                <a:latin typeface="Open Sans"/>
                <a:ea typeface="Open Sans"/>
                <a:cs typeface="Open Sans"/>
                <a:sym typeface="Open Sans"/>
              </a:rPr>
              <a:t>Expliquen el análisis desarrollado. </a:t>
            </a:r>
            <a:r>
              <a:rPr lang="es" sz="1700">
                <a:solidFill>
                  <a:srgbClr val="434343"/>
                </a:solidFill>
                <a:latin typeface="Open Sans"/>
                <a:ea typeface="Open Sans"/>
                <a:cs typeface="Open Sans"/>
                <a:sym typeface="Open Sans"/>
              </a:rPr>
              <a:t>Mantengan un buen balance de explicaciones técnicas con el negocio.</a:t>
            </a:r>
            <a:endParaRPr sz="1700">
              <a:solidFill>
                <a:srgbClr val="434343"/>
              </a:solidFill>
              <a:latin typeface="Open Sans"/>
              <a:ea typeface="Open Sans"/>
              <a:cs typeface="Open Sans"/>
              <a:sym typeface="Open Sans"/>
            </a:endParaRPr>
          </a:p>
          <a:p>
            <a:pPr indent="-336550" lvl="0" marL="457200" rtl="0" algn="l">
              <a:spcBef>
                <a:spcPts val="0"/>
              </a:spcBef>
              <a:spcAft>
                <a:spcPts val="0"/>
              </a:spcAft>
              <a:buClr>
                <a:srgbClr val="434343"/>
              </a:buClr>
              <a:buSzPts val="1700"/>
              <a:buFont typeface="Rajdhani"/>
              <a:buChar char="●"/>
            </a:pPr>
            <a:r>
              <a:rPr b="1" lang="es" sz="1700">
                <a:solidFill>
                  <a:srgbClr val="434343"/>
                </a:solidFill>
                <a:latin typeface="Open Sans"/>
                <a:ea typeface="Open Sans"/>
                <a:cs typeface="Open Sans"/>
                <a:sym typeface="Open Sans"/>
              </a:rPr>
              <a:t>Realicen un cierre. </a:t>
            </a:r>
            <a:r>
              <a:rPr lang="es" sz="1700">
                <a:solidFill>
                  <a:srgbClr val="434343"/>
                </a:solidFill>
                <a:latin typeface="Open Sans"/>
                <a:ea typeface="Open Sans"/>
                <a:cs typeface="Open Sans"/>
                <a:sym typeface="Open Sans"/>
              </a:rPr>
              <a:t>No hagan un corte abrupto de su presentación.</a:t>
            </a:r>
            <a:endParaRPr sz="1700">
              <a:solidFill>
                <a:srgbClr val="434343"/>
              </a:solidFill>
              <a:latin typeface="Open Sans"/>
              <a:ea typeface="Open Sans"/>
              <a:cs typeface="Open Sans"/>
              <a:sym typeface="Open Sans"/>
            </a:endParaRPr>
          </a:p>
          <a:p>
            <a:pPr indent="-336550" lvl="0" marL="457200" rtl="0" algn="l">
              <a:spcBef>
                <a:spcPts val="0"/>
              </a:spcBef>
              <a:spcAft>
                <a:spcPts val="0"/>
              </a:spcAft>
              <a:buClr>
                <a:srgbClr val="434343"/>
              </a:buClr>
              <a:buSzPts val="1700"/>
              <a:buFont typeface="Rajdhani"/>
              <a:buChar char="●"/>
            </a:pPr>
            <a:r>
              <a:rPr b="1" lang="es" sz="1700">
                <a:solidFill>
                  <a:srgbClr val="434343"/>
                </a:solidFill>
                <a:latin typeface="Open Sans"/>
                <a:ea typeface="Open Sans"/>
                <a:cs typeface="Open Sans"/>
                <a:sym typeface="Open Sans"/>
              </a:rPr>
              <a:t>Expliquen las conclusiones y propuestas de cómo podría crecer el proyecto</a:t>
            </a:r>
            <a:r>
              <a:rPr lang="es" sz="1700">
                <a:solidFill>
                  <a:srgbClr val="434343"/>
                </a:solidFill>
                <a:latin typeface="Open Sans"/>
                <a:ea typeface="Open Sans"/>
                <a:cs typeface="Open Sans"/>
                <a:sym typeface="Open Sans"/>
              </a:rPr>
              <a:t> en el caso de dedicarle mayor tiempo. </a:t>
            </a:r>
            <a:endParaRPr sz="1700">
              <a:solidFill>
                <a:srgbClr val="434343"/>
              </a:solidFill>
              <a:latin typeface="Open Sans"/>
              <a:ea typeface="Open Sans"/>
              <a:cs typeface="Open Sans"/>
              <a:sym typeface="Open Sans"/>
            </a:endParaRPr>
          </a:p>
          <a:p>
            <a:pPr indent="-336550" lvl="0" marL="457200" rtl="0" algn="l">
              <a:spcBef>
                <a:spcPts val="0"/>
              </a:spcBef>
              <a:spcAft>
                <a:spcPts val="0"/>
              </a:spcAft>
              <a:buClr>
                <a:srgbClr val="434343"/>
              </a:buClr>
              <a:buSzPts val="1700"/>
              <a:buFont typeface="Rajdhani"/>
              <a:buChar char="●"/>
            </a:pPr>
            <a:r>
              <a:rPr b="1" lang="es" sz="1700">
                <a:solidFill>
                  <a:srgbClr val="434343"/>
                </a:solidFill>
                <a:latin typeface="Open Sans"/>
                <a:ea typeface="Open Sans"/>
                <a:cs typeface="Open Sans"/>
                <a:sym typeface="Open Sans"/>
              </a:rPr>
              <a:t>Vendan su proyecto.</a:t>
            </a:r>
            <a:r>
              <a:rPr lang="es" sz="1700">
                <a:solidFill>
                  <a:srgbClr val="434343"/>
                </a:solidFill>
                <a:latin typeface="Open Sans"/>
                <a:ea typeface="Open Sans"/>
                <a:cs typeface="Open Sans"/>
                <a:sym typeface="Open Sans"/>
              </a:rPr>
              <a:t> No tengan miedo de aplicar marketing a su presentación.</a:t>
            </a:r>
            <a:endParaRPr sz="1700">
              <a:solidFill>
                <a:srgbClr val="434343"/>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Storytelling</a:t>
            </a:r>
            <a:endParaRPr/>
          </a:p>
        </p:txBody>
      </p:sp>
      <p:sp>
        <p:nvSpPr>
          <p:cNvPr id="347" name="Google Shape;347;p43"/>
          <p:cNvSpPr txBox="1"/>
          <p:nvPr>
            <p:ph idx="1" type="body"/>
          </p:nvPr>
        </p:nvSpPr>
        <p:spPr>
          <a:xfrm>
            <a:off x="294250" y="1241950"/>
            <a:ext cx="87507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Open Sans"/>
                <a:ea typeface="Open Sans"/>
                <a:cs typeface="Open Sans"/>
                <a:sym typeface="Open Sans"/>
              </a:rPr>
              <a:t>¿Quieren </a:t>
            </a:r>
            <a:r>
              <a:rPr lang="es" sz="1800">
                <a:solidFill>
                  <a:srgbClr val="434343"/>
                </a:solidFill>
                <a:latin typeface="Open Sans"/>
                <a:ea typeface="Open Sans"/>
                <a:cs typeface="Open Sans"/>
                <a:sym typeface="Open Sans"/>
              </a:rPr>
              <a:t>inspiración</a:t>
            </a:r>
            <a:r>
              <a:rPr lang="es" sz="1800">
                <a:solidFill>
                  <a:srgbClr val="434343"/>
                </a:solidFill>
                <a:latin typeface="Open Sans"/>
                <a:ea typeface="Open Sans"/>
                <a:cs typeface="Open Sans"/>
                <a:sym typeface="Open Sans"/>
              </a:rPr>
              <a:t> sobre </a:t>
            </a:r>
            <a:r>
              <a:rPr lang="es" sz="1800">
                <a:solidFill>
                  <a:srgbClr val="434343"/>
                </a:solidFill>
                <a:latin typeface="Open Sans"/>
                <a:ea typeface="Open Sans"/>
                <a:cs typeface="Open Sans"/>
                <a:sym typeface="Open Sans"/>
              </a:rPr>
              <a:t>cómo</a:t>
            </a:r>
            <a:r>
              <a:rPr lang="es" sz="1800">
                <a:solidFill>
                  <a:srgbClr val="434343"/>
                </a:solidFill>
                <a:latin typeface="Open Sans"/>
                <a:ea typeface="Open Sans"/>
                <a:cs typeface="Open Sans"/>
                <a:sym typeface="Open Sans"/>
              </a:rPr>
              <a:t> presentar sus proyectos? </a:t>
            </a:r>
            <a:endParaRPr sz="1800">
              <a:solidFill>
                <a:srgbClr val="434343"/>
              </a:solidFill>
              <a:latin typeface="Open Sans"/>
              <a:ea typeface="Open Sans"/>
              <a:cs typeface="Open Sans"/>
              <a:sym typeface="Open Sans"/>
            </a:endParaRPr>
          </a:p>
          <a:p>
            <a:pPr indent="0" lvl="0" marL="0" rtl="0" algn="l">
              <a:spcBef>
                <a:spcPts val="0"/>
              </a:spcBef>
              <a:spcAft>
                <a:spcPts val="0"/>
              </a:spcAft>
              <a:buNone/>
            </a:pPr>
            <a:r>
              <a:rPr lang="es" sz="1800">
                <a:solidFill>
                  <a:srgbClr val="434343"/>
                </a:solidFill>
                <a:latin typeface="Open Sans"/>
                <a:ea typeface="Open Sans"/>
                <a:cs typeface="Open Sans"/>
                <a:sym typeface="Open Sans"/>
              </a:rPr>
              <a:t>Les dejamos un ejemplo de un video de un proyecto sobre el </a:t>
            </a:r>
            <a:r>
              <a:rPr b="1" lang="es" sz="1800">
                <a:solidFill>
                  <a:srgbClr val="434343"/>
                </a:solidFill>
                <a:latin typeface="Open Sans"/>
                <a:ea typeface="Open Sans"/>
                <a:cs typeface="Open Sans"/>
                <a:sym typeface="Open Sans"/>
              </a:rPr>
              <a:t>Hackathon de Datos Educativos 2020</a:t>
            </a:r>
            <a:r>
              <a:rPr lang="es" sz="1800">
                <a:solidFill>
                  <a:srgbClr val="434343"/>
                </a:solidFill>
                <a:latin typeface="Open Sans"/>
                <a:ea typeface="Open Sans"/>
                <a:cs typeface="Open Sans"/>
                <a:sym typeface="Open Sans"/>
              </a:rPr>
              <a:t>. </a:t>
            </a:r>
            <a:endParaRPr sz="1800">
              <a:solidFill>
                <a:srgbClr val="434343"/>
              </a:solidFill>
              <a:latin typeface="Open Sans"/>
              <a:ea typeface="Open Sans"/>
              <a:cs typeface="Open Sans"/>
              <a:sym typeface="Open Sans"/>
            </a:endParaRPr>
          </a:p>
          <a:p>
            <a:pPr indent="0" lvl="0" marL="0" rtl="0" algn="l">
              <a:spcBef>
                <a:spcPts val="0"/>
              </a:spcBef>
              <a:spcAft>
                <a:spcPts val="0"/>
              </a:spcAft>
              <a:buNone/>
            </a:pPr>
            <a:r>
              <a:rPr lang="es" sz="1800">
                <a:solidFill>
                  <a:srgbClr val="434343"/>
                </a:solidFill>
                <a:latin typeface="Open Sans"/>
                <a:ea typeface="Open Sans"/>
                <a:cs typeface="Open Sans"/>
                <a:sym typeface="Open Sans"/>
              </a:rPr>
              <a:t>Tómenlo</a:t>
            </a:r>
            <a:r>
              <a:rPr lang="es" sz="1800">
                <a:solidFill>
                  <a:srgbClr val="434343"/>
                </a:solidFill>
                <a:latin typeface="Open Sans"/>
                <a:ea typeface="Open Sans"/>
                <a:cs typeface="Open Sans"/>
                <a:sym typeface="Open Sans"/>
              </a:rPr>
              <a:t> como referencia nada más porque la temática es completamente distinta:</a:t>
            </a:r>
            <a:endParaRPr sz="18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434343"/>
              </a:solidFill>
              <a:latin typeface="Open Sans"/>
              <a:ea typeface="Open Sans"/>
              <a:cs typeface="Open Sans"/>
              <a:sym typeface="Open Sans"/>
            </a:endParaRPr>
          </a:p>
          <a:p>
            <a:pPr indent="0" lvl="0" marL="0" rtl="0" algn="ctr">
              <a:spcBef>
                <a:spcPts val="0"/>
              </a:spcBef>
              <a:spcAft>
                <a:spcPts val="0"/>
              </a:spcAft>
              <a:buNone/>
            </a:pPr>
            <a:r>
              <a:rPr b="1" lang="es" sz="2800" u="sng">
                <a:solidFill>
                  <a:srgbClr val="1C4587"/>
                </a:solidFill>
                <a:latin typeface="Open Sans"/>
                <a:ea typeface="Open Sans"/>
                <a:cs typeface="Open Sans"/>
                <a:sym typeface="Open Sans"/>
                <a:hlinkClick r:id="rId3">
                  <a:extLst>
                    <a:ext uri="{A12FA001-AC4F-418D-AE19-62706E023703}">
                      <ahyp:hlinkClr val="tx"/>
                    </a:ext>
                  </a:extLst>
                </a:hlinkClick>
              </a:rPr>
              <a:t>VIDEO DE EJEMPLO</a:t>
            </a:r>
            <a:endParaRPr b="1" sz="2800">
              <a:solidFill>
                <a:srgbClr val="1C4587"/>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706200" y="294250"/>
            <a:ext cx="5590800" cy="1259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100"/>
              <a:buFont typeface="Raleway"/>
              <a:buNone/>
            </a:pPr>
            <a:r>
              <a:rPr lang="es"/>
              <a:t>Siguiente Clase:</a:t>
            </a:r>
            <a:endParaRPr/>
          </a:p>
        </p:txBody>
      </p:sp>
      <p:sp>
        <p:nvSpPr>
          <p:cNvPr id="353" name="Google Shape;353;p44"/>
          <p:cNvSpPr txBox="1"/>
          <p:nvPr>
            <p:ph idx="1" type="body"/>
          </p:nvPr>
        </p:nvSpPr>
        <p:spPr>
          <a:xfrm>
            <a:off x="181000" y="1765900"/>
            <a:ext cx="4028400" cy="28602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s" sz="1600">
                <a:latin typeface="Rajdhani SemiBold"/>
                <a:ea typeface="Rajdhani SemiBold"/>
                <a:cs typeface="Rajdhani SemiBold"/>
                <a:sym typeface="Rajdhani SemiBold"/>
              </a:rPr>
              <a:t>Compartiremos los resultados del Hackatón y anunciaremos los ganadores</a:t>
            </a:r>
            <a:endParaRPr sz="1600">
              <a:latin typeface="Rajdhani SemiBold"/>
              <a:ea typeface="Rajdhani SemiBold"/>
              <a:cs typeface="Rajdhani SemiBold"/>
              <a:sym typeface="Rajdhani SemiBold"/>
            </a:endParaRPr>
          </a:p>
          <a:p>
            <a:pPr indent="0" lvl="0" marL="0" rtl="0" algn="just">
              <a:spcBef>
                <a:spcPts val="0"/>
              </a:spcBef>
              <a:spcAft>
                <a:spcPts val="0"/>
              </a:spcAft>
              <a:buNone/>
            </a:pPr>
            <a:r>
              <a:t/>
            </a:r>
            <a:endParaRPr sz="1600">
              <a:latin typeface="Rajdhani SemiBold"/>
              <a:ea typeface="Rajdhani SemiBold"/>
              <a:cs typeface="Rajdhani SemiBold"/>
              <a:sym typeface="Rajdhani SemiBold"/>
            </a:endParaRPr>
          </a:p>
          <a:p>
            <a:pPr indent="0" lvl="0" marL="0" rtl="0" algn="just">
              <a:spcBef>
                <a:spcPts val="0"/>
              </a:spcBef>
              <a:spcAft>
                <a:spcPts val="0"/>
              </a:spcAft>
              <a:buNone/>
            </a:pPr>
            <a:r>
              <a:rPr lang="es" sz="1600">
                <a:latin typeface="Rajdhani SemiBold"/>
                <a:ea typeface="Rajdhani SemiBold"/>
                <a:cs typeface="Rajdhani SemiBold"/>
                <a:sym typeface="Rajdhani SemiBold"/>
              </a:rPr>
              <a:t>Presentaremos los lineamientos del Proyecto Integrador Final.</a:t>
            </a:r>
            <a:endParaRPr sz="1600">
              <a:latin typeface="Rajdhani SemiBold"/>
              <a:ea typeface="Rajdhani SemiBold"/>
              <a:cs typeface="Rajdhani SemiBold"/>
              <a:sym typeface="Rajdhani SemiBold"/>
            </a:endParaRPr>
          </a:p>
          <a:p>
            <a:pPr indent="0" lvl="0" marL="0" rtl="0" algn="just">
              <a:spcBef>
                <a:spcPts val="0"/>
              </a:spcBef>
              <a:spcAft>
                <a:spcPts val="0"/>
              </a:spcAft>
              <a:buNone/>
            </a:pPr>
            <a:r>
              <a:t/>
            </a:r>
            <a:endParaRPr sz="1600">
              <a:latin typeface="Rajdhani SemiBold"/>
              <a:ea typeface="Rajdhani SemiBold"/>
              <a:cs typeface="Rajdhani SemiBold"/>
              <a:sym typeface="Rajdhani SemiBold"/>
            </a:endParaRPr>
          </a:p>
          <a:p>
            <a:pPr indent="0" lvl="0" marL="0" rtl="0" algn="just">
              <a:spcBef>
                <a:spcPts val="0"/>
              </a:spcBef>
              <a:spcAft>
                <a:spcPts val="0"/>
              </a:spcAft>
              <a:buNone/>
            </a:pPr>
            <a:r>
              <a:rPr lang="es" sz="1600">
                <a:latin typeface="Rajdhani SemiBold"/>
                <a:ea typeface="Rajdhani SemiBold"/>
                <a:cs typeface="Rajdhani SemiBold"/>
                <a:sym typeface="Rajdhani SemiBold"/>
              </a:rPr>
              <a:t>Resolveremos dudas y consultas sobre el Módulo 4: “Aplicaciones de Data Analytics”. Recordá compartir tus preguntas en el buzón de consultas disponible en Playground.</a:t>
            </a:r>
            <a:endParaRPr sz="1600">
              <a:latin typeface="Rajdhani SemiBold"/>
              <a:ea typeface="Rajdhani SemiBold"/>
              <a:cs typeface="Rajdhani SemiBold"/>
              <a:sym typeface="Rajdhani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8"/>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Antes de comenzar….</a:t>
            </a:r>
            <a:endParaRPr/>
          </a:p>
        </p:txBody>
      </p:sp>
      <p:sp>
        <p:nvSpPr>
          <p:cNvPr id="191" name="Google Shape;191;p18"/>
          <p:cNvSpPr txBox="1"/>
          <p:nvPr>
            <p:ph idx="1" type="body"/>
          </p:nvPr>
        </p:nvSpPr>
        <p:spPr>
          <a:xfrm>
            <a:off x="294250" y="1318150"/>
            <a:ext cx="84921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900">
                <a:solidFill>
                  <a:srgbClr val="434343"/>
                </a:solidFill>
                <a:latin typeface="Open Sans"/>
                <a:ea typeface="Open Sans"/>
                <a:cs typeface="Open Sans"/>
                <a:sym typeface="Open Sans"/>
              </a:rPr>
              <a:t>Les pedimos que agreguen en su nombre de Zoom </a:t>
            </a:r>
            <a:r>
              <a:rPr lang="es" sz="1900">
                <a:solidFill>
                  <a:srgbClr val="434343"/>
                </a:solidFill>
                <a:latin typeface="Open Sans"/>
                <a:ea typeface="Open Sans"/>
                <a:cs typeface="Open Sans"/>
                <a:sym typeface="Open Sans"/>
              </a:rPr>
              <a:t>cuál</a:t>
            </a:r>
            <a:r>
              <a:rPr lang="es" sz="1900">
                <a:solidFill>
                  <a:srgbClr val="434343"/>
                </a:solidFill>
                <a:latin typeface="Open Sans"/>
                <a:ea typeface="Open Sans"/>
                <a:cs typeface="Open Sans"/>
                <a:sym typeface="Open Sans"/>
              </a:rPr>
              <a:t> es la herramienta con la que quieren trabajar:</a:t>
            </a:r>
            <a:endParaRPr sz="2300">
              <a:solidFill>
                <a:srgbClr val="434343"/>
              </a:solidFill>
              <a:latin typeface="Open Sans"/>
              <a:ea typeface="Open Sans"/>
              <a:cs typeface="Open Sans"/>
              <a:sym typeface="Open Sans"/>
            </a:endParaRPr>
          </a:p>
        </p:txBody>
      </p:sp>
      <p:pic>
        <p:nvPicPr>
          <p:cNvPr id="192" name="Google Shape;192;p18"/>
          <p:cNvPicPr preferRelativeResize="0"/>
          <p:nvPr/>
        </p:nvPicPr>
        <p:blipFill>
          <a:blip r:embed="rId3">
            <a:alphaModFix/>
          </a:blip>
          <a:stretch>
            <a:fillRect/>
          </a:stretch>
        </p:blipFill>
        <p:spPr>
          <a:xfrm rot="-599999">
            <a:off x="2079052" y="2604753"/>
            <a:ext cx="1506796" cy="1506796"/>
          </a:xfrm>
          <a:prstGeom prst="rect">
            <a:avLst/>
          </a:prstGeom>
          <a:noFill/>
          <a:ln>
            <a:noFill/>
          </a:ln>
          <a:effectLst>
            <a:outerShdw blurRad="57150" rotWithShape="0" algn="bl" dir="3840000" dist="85725">
              <a:srgbClr val="000000">
                <a:alpha val="50000"/>
              </a:srgbClr>
            </a:outerShdw>
          </a:effectLst>
        </p:spPr>
      </p:pic>
      <p:pic>
        <p:nvPicPr>
          <p:cNvPr id="193" name="Google Shape;193;p18"/>
          <p:cNvPicPr preferRelativeResize="0"/>
          <p:nvPr/>
        </p:nvPicPr>
        <p:blipFill>
          <a:blip r:embed="rId4">
            <a:alphaModFix/>
          </a:blip>
          <a:stretch>
            <a:fillRect/>
          </a:stretch>
        </p:blipFill>
        <p:spPr>
          <a:xfrm rot="899983">
            <a:off x="5735905" y="2705244"/>
            <a:ext cx="1458192" cy="1458213"/>
          </a:xfrm>
          <a:prstGeom prst="rect">
            <a:avLst/>
          </a:prstGeom>
          <a:noFill/>
          <a:ln>
            <a:noFill/>
          </a:ln>
          <a:effectLst>
            <a:outerShdw blurRad="57150" rotWithShape="0" algn="bl" dir="3840000" dist="85725">
              <a:srgbClr val="000000">
                <a:alpha val="50000"/>
              </a:srgbClr>
            </a:outerShdw>
          </a:effectLst>
        </p:spPr>
      </p:pic>
      <p:sp>
        <p:nvSpPr>
          <p:cNvPr id="194" name="Google Shape;194;p18"/>
          <p:cNvSpPr txBox="1"/>
          <p:nvPr>
            <p:ph idx="1" type="body"/>
          </p:nvPr>
        </p:nvSpPr>
        <p:spPr>
          <a:xfrm>
            <a:off x="4081225" y="2971450"/>
            <a:ext cx="1062300" cy="77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4000">
                <a:latin typeface="Rajdhani"/>
                <a:ea typeface="Rajdhani"/>
                <a:cs typeface="Rajdhani"/>
                <a:sym typeface="Rajdhani"/>
              </a:rPr>
              <a:t>VS</a:t>
            </a:r>
            <a:endParaRPr b="1" sz="4400">
              <a:latin typeface="Rajdhani"/>
              <a:ea typeface="Rajdhani"/>
              <a:cs typeface="Rajdhani"/>
              <a:sym typeface="Rajdhan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type="title"/>
          </p:nvPr>
        </p:nvSpPr>
        <p:spPr>
          <a:xfrm>
            <a:off x="4861025" y="683875"/>
            <a:ext cx="3895800" cy="286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Hackathon</a:t>
            </a:r>
            <a:endParaRPr/>
          </a:p>
          <a:p>
            <a:pPr indent="0" lvl="0" marL="0" rtl="0" algn="r">
              <a:spcBef>
                <a:spcPts val="0"/>
              </a:spcBef>
              <a:spcAft>
                <a:spcPts val="0"/>
              </a:spcAft>
              <a:buNone/>
            </a:pPr>
            <a:r>
              <a:rPr lang="es"/>
              <a:t>de datos</a:t>
            </a:r>
            <a:endParaRPr/>
          </a:p>
        </p:txBody>
      </p:sp>
      <p:pic>
        <p:nvPicPr>
          <p:cNvPr id="200" name="Google Shape;200;p19"/>
          <p:cNvPicPr preferRelativeResize="0"/>
          <p:nvPr/>
        </p:nvPicPr>
        <p:blipFill>
          <a:blip r:embed="rId3">
            <a:alphaModFix/>
          </a:blip>
          <a:stretch>
            <a:fillRect/>
          </a:stretch>
        </p:blipFill>
        <p:spPr>
          <a:xfrm>
            <a:off x="7269475" y="3475075"/>
            <a:ext cx="1368451" cy="1368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0"/>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¿Qué es un Hackathon?</a:t>
            </a:r>
            <a:endParaRPr/>
          </a:p>
        </p:txBody>
      </p:sp>
      <p:sp>
        <p:nvSpPr>
          <p:cNvPr id="206" name="Google Shape;206;p20"/>
          <p:cNvSpPr txBox="1"/>
          <p:nvPr>
            <p:ph idx="1" type="body"/>
          </p:nvPr>
        </p:nvSpPr>
        <p:spPr>
          <a:xfrm>
            <a:off x="294250" y="1663075"/>
            <a:ext cx="3766500" cy="293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000">
                <a:solidFill>
                  <a:srgbClr val="434343"/>
                </a:solidFill>
                <a:latin typeface="Open Sans"/>
                <a:ea typeface="Open Sans"/>
                <a:cs typeface="Open Sans"/>
                <a:sym typeface="Open Sans"/>
              </a:rPr>
              <a:t>Es un evento (dentro del curso) pensado para desarrollar un proyecto en tiempo real que resuelva un problema específico en un tiempo limitado</a:t>
            </a:r>
            <a:endParaRPr sz="2000">
              <a:solidFill>
                <a:srgbClr val="434343"/>
              </a:solidFill>
              <a:latin typeface="Open Sans"/>
              <a:ea typeface="Open Sans"/>
              <a:cs typeface="Open Sans"/>
              <a:sym typeface="Open Sans"/>
            </a:endParaRPr>
          </a:p>
        </p:txBody>
      </p:sp>
      <p:pic>
        <p:nvPicPr>
          <p:cNvPr id="207" name="Google Shape;207;p20"/>
          <p:cNvPicPr preferRelativeResize="0"/>
          <p:nvPr/>
        </p:nvPicPr>
        <p:blipFill>
          <a:blip r:embed="rId3">
            <a:alphaModFix/>
          </a:blip>
          <a:stretch>
            <a:fillRect/>
          </a:stretch>
        </p:blipFill>
        <p:spPr>
          <a:xfrm>
            <a:off x="4730525" y="1476625"/>
            <a:ext cx="4261074" cy="2734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¿Cuál es el objetivo?</a:t>
            </a:r>
            <a:endParaRPr/>
          </a:p>
        </p:txBody>
      </p:sp>
      <p:sp>
        <p:nvSpPr>
          <p:cNvPr id="213" name="Google Shape;213;p21"/>
          <p:cNvSpPr txBox="1"/>
          <p:nvPr>
            <p:ph idx="1" type="body"/>
          </p:nvPr>
        </p:nvSpPr>
        <p:spPr>
          <a:xfrm>
            <a:off x="216575" y="1318150"/>
            <a:ext cx="4134600" cy="327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Open Sans"/>
              <a:buChar char="-"/>
            </a:pPr>
            <a:r>
              <a:rPr b="1" lang="es" sz="1800">
                <a:solidFill>
                  <a:srgbClr val="434343"/>
                </a:solidFill>
                <a:latin typeface="Open Sans"/>
                <a:ea typeface="Open Sans"/>
                <a:cs typeface="Open Sans"/>
                <a:sym typeface="Open Sans"/>
              </a:rPr>
              <a:t>Generar networking </a:t>
            </a:r>
            <a:r>
              <a:rPr lang="es" sz="1800">
                <a:solidFill>
                  <a:srgbClr val="434343"/>
                </a:solidFill>
                <a:latin typeface="Open Sans"/>
                <a:ea typeface="Open Sans"/>
                <a:cs typeface="Open Sans"/>
                <a:sym typeface="Open Sans"/>
              </a:rPr>
              <a:t>entre los alumnos</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Open Sans"/>
              <a:buChar char="-"/>
            </a:pPr>
            <a:r>
              <a:rPr lang="es" sz="1800">
                <a:solidFill>
                  <a:srgbClr val="434343"/>
                </a:solidFill>
                <a:latin typeface="Open Sans"/>
                <a:ea typeface="Open Sans"/>
                <a:cs typeface="Open Sans"/>
                <a:sym typeface="Open Sans"/>
              </a:rPr>
              <a:t>Aplicar lo aprendido y desafiarse a</a:t>
            </a:r>
            <a:r>
              <a:rPr b="1" lang="es" sz="1800">
                <a:solidFill>
                  <a:srgbClr val="434343"/>
                </a:solidFill>
                <a:latin typeface="Open Sans"/>
                <a:ea typeface="Open Sans"/>
                <a:cs typeface="Open Sans"/>
                <a:sym typeface="Open Sans"/>
              </a:rPr>
              <a:t> buscar soluciones innovadoras.</a:t>
            </a:r>
            <a:endParaRPr b="1"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Open Sans"/>
              <a:buChar char="-"/>
            </a:pPr>
            <a:r>
              <a:rPr lang="es" sz="1800">
                <a:solidFill>
                  <a:srgbClr val="434343"/>
                </a:solidFill>
                <a:latin typeface="Open Sans"/>
                <a:ea typeface="Open Sans"/>
                <a:cs typeface="Open Sans"/>
                <a:sym typeface="Open Sans"/>
              </a:rPr>
              <a:t>Desafiarse a trabajar en </a:t>
            </a:r>
            <a:r>
              <a:rPr b="1" lang="es" sz="1800">
                <a:solidFill>
                  <a:srgbClr val="434343"/>
                </a:solidFill>
                <a:latin typeface="Open Sans"/>
                <a:ea typeface="Open Sans"/>
                <a:cs typeface="Open Sans"/>
                <a:sym typeface="Open Sans"/>
              </a:rPr>
              <a:t>escenarios diferentes</a:t>
            </a:r>
            <a:endParaRPr b="1" sz="1800">
              <a:solidFill>
                <a:srgbClr val="434343"/>
              </a:solidFill>
              <a:latin typeface="Open Sans"/>
              <a:ea typeface="Open Sans"/>
              <a:cs typeface="Open Sans"/>
              <a:sym typeface="Open Sans"/>
            </a:endParaRPr>
          </a:p>
          <a:p>
            <a:pPr indent="-342900" lvl="0" marL="457200" rtl="0" algn="l">
              <a:spcBef>
                <a:spcPts val="1000"/>
              </a:spcBef>
              <a:spcAft>
                <a:spcPts val="1000"/>
              </a:spcAft>
              <a:buClr>
                <a:srgbClr val="434343"/>
              </a:buClr>
              <a:buSzPts val="1800"/>
              <a:buFont typeface="Open Sans"/>
              <a:buChar char="-"/>
            </a:pPr>
            <a:r>
              <a:rPr lang="es" sz="1800">
                <a:solidFill>
                  <a:srgbClr val="434343"/>
                </a:solidFill>
                <a:latin typeface="Open Sans"/>
                <a:ea typeface="Open Sans"/>
                <a:cs typeface="Open Sans"/>
                <a:sym typeface="Open Sans"/>
              </a:rPr>
              <a:t>Ejercitar el storytelling en </a:t>
            </a:r>
            <a:r>
              <a:rPr b="1" lang="es" sz="1800">
                <a:solidFill>
                  <a:srgbClr val="434343"/>
                </a:solidFill>
                <a:latin typeface="Open Sans"/>
                <a:ea typeface="Open Sans"/>
                <a:cs typeface="Open Sans"/>
                <a:sym typeface="Open Sans"/>
              </a:rPr>
              <a:t>presentaciones</a:t>
            </a:r>
            <a:endParaRPr b="1" sz="1800">
              <a:solidFill>
                <a:srgbClr val="434343"/>
              </a:solidFill>
              <a:latin typeface="Open Sans"/>
              <a:ea typeface="Open Sans"/>
              <a:cs typeface="Open Sans"/>
              <a:sym typeface="Open Sans"/>
            </a:endParaRPr>
          </a:p>
        </p:txBody>
      </p:sp>
      <p:pic>
        <p:nvPicPr>
          <p:cNvPr id="214" name="Google Shape;214;p21"/>
          <p:cNvPicPr preferRelativeResize="0"/>
          <p:nvPr/>
        </p:nvPicPr>
        <p:blipFill>
          <a:blip r:embed="rId3">
            <a:alphaModFix/>
          </a:blip>
          <a:stretch>
            <a:fillRect/>
          </a:stretch>
        </p:blipFill>
        <p:spPr>
          <a:xfrm>
            <a:off x="4270775" y="1660525"/>
            <a:ext cx="4580800" cy="188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ph type="title"/>
          </p:nvPr>
        </p:nvSpPr>
        <p:spPr>
          <a:xfrm>
            <a:off x="3573250" y="988675"/>
            <a:ext cx="5183700" cy="286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Hackathon</a:t>
            </a:r>
            <a:endParaRPr/>
          </a:p>
          <a:p>
            <a:pPr indent="0" lvl="0" marL="0" rtl="0" algn="r">
              <a:spcBef>
                <a:spcPts val="0"/>
              </a:spcBef>
              <a:spcAft>
                <a:spcPts val="0"/>
              </a:spcAft>
              <a:buNone/>
            </a:pPr>
            <a:r>
              <a:rPr lang="es"/>
              <a:t>Sports Analytics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Objetivo</a:t>
            </a:r>
            <a:endParaRPr/>
          </a:p>
        </p:txBody>
      </p:sp>
      <p:sp>
        <p:nvSpPr>
          <p:cNvPr id="225" name="Google Shape;225;p23"/>
          <p:cNvSpPr txBox="1"/>
          <p:nvPr>
            <p:ph idx="1" type="body"/>
          </p:nvPr>
        </p:nvSpPr>
        <p:spPr>
          <a:xfrm>
            <a:off x="476350" y="1318150"/>
            <a:ext cx="79143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434343"/>
                </a:solidFill>
                <a:latin typeface="Open Sans"/>
                <a:ea typeface="Open Sans"/>
                <a:cs typeface="Open Sans"/>
                <a:sym typeface="Open Sans"/>
              </a:rPr>
              <a:t>El objetivo del hackatón es crear una solución de Analytics que analice la información de los clubes, jugadores, partidos, etc. </a:t>
            </a:r>
            <a:endParaRPr b="1" sz="18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434343"/>
              </a:solidFill>
              <a:latin typeface="Open Sans"/>
              <a:ea typeface="Open Sans"/>
              <a:cs typeface="Open Sans"/>
              <a:sym typeface="Open Sans"/>
            </a:endParaRPr>
          </a:p>
          <a:p>
            <a:pPr indent="0" lvl="0" marL="0" rtl="0" algn="l">
              <a:spcBef>
                <a:spcPts val="0"/>
              </a:spcBef>
              <a:spcAft>
                <a:spcPts val="0"/>
              </a:spcAft>
              <a:buNone/>
            </a:pPr>
            <a:r>
              <a:rPr lang="es" sz="1800">
                <a:solidFill>
                  <a:srgbClr val="434343"/>
                </a:solidFill>
                <a:latin typeface="Open Sans"/>
                <a:ea typeface="Open Sans"/>
                <a:cs typeface="Open Sans"/>
                <a:sym typeface="Open Sans"/>
              </a:rPr>
              <a:t>En Playground se encuentra un dataset que cuenta con la información deportiva de los distintos jugadores, imagenes, juegos, etc. Deberán utilizar estas bases, pero podrán sumar recursos adicionales si lo consideran necesario.</a:t>
            </a:r>
            <a:endParaRPr sz="18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434343"/>
              </a:solidFill>
              <a:latin typeface="Open Sans"/>
              <a:ea typeface="Open Sans"/>
              <a:cs typeface="Open Sans"/>
              <a:sym typeface="Open Sans"/>
            </a:endParaRPr>
          </a:p>
          <a:p>
            <a:pPr indent="0" lvl="0" marL="0" rtl="0" algn="l">
              <a:spcBef>
                <a:spcPts val="0"/>
              </a:spcBef>
              <a:spcAft>
                <a:spcPts val="0"/>
              </a:spcAft>
              <a:buNone/>
            </a:pPr>
            <a:r>
              <a:rPr lang="es" sz="1800">
                <a:solidFill>
                  <a:srgbClr val="434343"/>
                </a:solidFill>
                <a:latin typeface="Open Sans"/>
                <a:ea typeface="Open Sans"/>
                <a:cs typeface="Open Sans"/>
                <a:sym typeface="Open Sans"/>
              </a:rPr>
              <a:t>Ustedes deberán generar una solución que muestre la situación actual y haga énfasis en los indicadores deportivos.</a:t>
            </a:r>
            <a:endParaRPr sz="1800">
              <a:solidFill>
                <a:srgbClr val="434343"/>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
              <a:t>Sport Analytics - Objetivo</a:t>
            </a:r>
            <a:endParaRPr/>
          </a:p>
        </p:txBody>
      </p:sp>
      <p:sp>
        <p:nvSpPr>
          <p:cNvPr id="231" name="Google Shape;231;p24"/>
          <p:cNvSpPr txBox="1"/>
          <p:nvPr>
            <p:ph idx="1" type="body"/>
          </p:nvPr>
        </p:nvSpPr>
        <p:spPr>
          <a:xfrm>
            <a:off x="467700" y="1318150"/>
            <a:ext cx="8009700" cy="32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latin typeface="Open Sans"/>
                <a:ea typeface="Open Sans"/>
                <a:cs typeface="Open Sans"/>
                <a:sym typeface="Open Sans"/>
              </a:rPr>
              <a:t>Para esto:</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Open Sans"/>
              <a:buChar char="●"/>
            </a:pPr>
            <a:r>
              <a:rPr lang="es" sz="1800">
                <a:solidFill>
                  <a:srgbClr val="434343"/>
                </a:solidFill>
                <a:latin typeface="Open Sans"/>
                <a:ea typeface="Open Sans"/>
                <a:cs typeface="Open Sans"/>
                <a:sym typeface="Open Sans"/>
              </a:rPr>
              <a:t>Decidan los indicadores más relevantes.</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Open Sans"/>
              <a:buChar char="●"/>
            </a:pPr>
            <a:r>
              <a:rPr lang="es" sz="1800">
                <a:solidFill>
                  <a:srgbClr val="434343"/>
                </a:solidFill>
                <a:latin typeface="Open Sans"/>
                <a:ea typeface="Open Sans"/>
                <a:cs typeface="Open Sans"/>
                <a:sym typeface="Open Sans"/>
              </a:rPr>
              <a:t>Generen la limpieza de datos.</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Open Sans"/>
              <a:buChar char="●"/>
            </a:pPr>
            <a:r>
              <a:rPr lang="es" sz="1800">
                <a:solidFill>
                  <a:srgbClr val="434343"/>
                </a:solidFill>
                <a:latin typeface="Open Sans"/>
                <a:ea typeface="Open Sans"/>
                <a:cs typeface="Open Sans"/>
                <a:sym typeface="Open Sans"/>
              </a:rPr>
              <a:t>Propongan visualizaciones atractivas.</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Open Sans"/>
              <a:buChar char="●"/>
            </a:pPr>
            <a:r>
              <a:rPr lang="es" sz="1800">
                <a:solidFill>
                  <a:srgbClr val="434343"/>
                </a:solidFill>
                <a:latin typeface="Open Sans"/>
                <a:ea typeface="Open Sans"/>
                <a:cs typeface="Open Sans"/>
                <a:sym typeface="Open Sans"/>
              </a:rPr>
              <a:t>Expliquen conclusiones y </a:t>
            </a:r>
            <a:r>
              <a:rPr lang="es" sz="1800">
                <a:solidFill>
                  <a:srgbClr val="434343"/>
                </a:solidFill>
                <a:latin typeface="Open Sans"/>
                <a:ea typeface="Open Sans"/>
                <a:cs typeface="Open Sans"/>
                <a:sym typeface="Open Sans"/>
              </a:rPr>
              <a:t>enfaticen </a:t>
            </a:r>
            <a:r>
              <a:rPr lang="es" sz="1800">
                <a:solidFill>
                  <a:srgbClr val="434343"/>
                </a:solidFill>
                <a:latin typeface="Open Sans"/>
                <a:ea typeface="Open Sans"/>
                <a:cs typeface="Open Sans"/>
                <a:sym typeface="Open Sans"/>
              </a:rPr>
              <a:t>en los indicadores más importantes.</a:t>
            </a:r>
            <a:endParaRPr sz="1800">
              <a:solidFill>
                <a:srgbClr val="434343"/>
              </a:solidFill>
              <a:latin typeface="Open Sans"/>
              <a:ea typeface="Open Sans"/>
              <a:cs typeface="Open Sans"/>
              <a:sym typeface="Open Sans"/>
            </a:endParaRPr>
          </a:p>
          <a:p>
            <a:pPr indent="-342900" lvl="0" marL="457200" rtl="0" algn="l">
              <a:spcBef>
                <a:spcPts val="1000"/>
              </a:spcBef>
              <a:spcAft>
                <a:spcPts val="0"/>
              </a:spcAft>
              <a:buClr>
                <a:srgbClr val="434343"/>
              </a:buClr>
              <a:buSzPts val="1800"/>
              <a:buFont typeface="Open Sans"/>
              <a:buChar char="●"/>
            </a:pPr>
            <a:r>
              <a:rPr lang="es" sz="1800">
                <a:solidFill>
                  <a:srgbClr val="434343"/>
                </a:solidFill>
                <a:latin typeface="Open Sans"/>
                <a:ea typeface="Open Sans"/>
                <a:cs typeface="Open Sans"/>
                <a:sym typeface="Open Sans"/>
              </a:rPr>
              <a:t>Presenten su propuesta en un video corto explicando la solución.</a:t>
            </a:r>
            <a:endParaRPr sz="1800">
              <a:solidFill>
                <a:srgbClr val="434343"/>
              </a:solidFill>
              <a:latin typeface="Open Sans"/>
              <a:ea typeface="Open Sans"/>
              <a:cs typeface="Open Sans"/>
              <a:sym typeface="Open Sans"/>
            </a:endParaRPr>
          </a:p>
          <a:p>
            <a:pPr indent="0" lvl="0" marL="0" rtl="0" algn="l">
              <a:spcBef>
                <a:spcPts val="1000"/>
              </a:spcBef>
              <a:spcAft>
                <a:spcPts val="1000"/>
              </a:spcAft>
              <a:buNone/>
            </a:pPr>
            <a:r>
              <a:t/>
            </a:r>
            <a:endParaRPr sz="1800">
              <a:solidFill>
                <a:srgbClr val="434343"/>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Digital House">
  <a:themeElements>
    <a:clrScheme name="Office">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